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</p:sldIdLst>
  <p:sldSz cx="6858000" cy="9906000" type="A4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97" autoAdjust="0"/>
    <p:restoredTop sz="94231" autoAdjust="0"/>
  </p:normalViewPr>
  <p:slideViewPr>
    <p:cSldViewPr snapToGrid="0">
      <p:cViewPr>
        <p:scale>
          <a:sx n="100" d="100"/>
          <a:sy n="100" d="100"/>
        </p:scale>
        <p:origin x="2760" y="5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57250" y="1621191"/>
            <a:ext cx="5143500" cy="3448756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AE83-1803-44DD-B93C-30E7A20E1924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82408-E69F-44E4-9A0E-612E85A9BC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6503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AE83-1803-44DD-B93C-30E7A20E1924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82408-E69F-44E4-9A0E-612E85A9BC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4081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916" y="2469622"/>
            <a:ext cx="5915025" cy="4120620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67916" y="6629225"/>
            <a:ext cx="5915025" cy="216693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AE83-1803-44DD-B93C-30E7A20E1924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82408-E69F-44E4-9A0E-612E85A9BC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0269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AE83-1803-44DD-B93C-30E7A20E1924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82408-E69F-44E4-9A0E-612E85A9BC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7457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72381" y="527404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AE83-1803-44DD-B93C-30E7A20E1924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82408-E69F-44E4-9A0E-612E85A9BC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9547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AE83-1803-44DD-B93C-30E7A20E1924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82408-E69F-44E4-9A0E-612E85A9BC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8045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AE83-1803-44DD-B93C-30E7A20E1924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82408-E69F-44E4-9A0E-612E85A9BC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8006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AE83-1803-44DD-B93C-30E7A20E1924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82408-E69F-44E4-9A0E-612E85A9BC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4196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3" cy="23114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915543" y="1426281"/>
            <a:ext cx="3471863" cy="7039681"/>
          </a:xfrm>
        </p:spPr>
        <p:txBody>
          <a:bodyPr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3" cy="5505627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AE83-1803-44DD-B93C-30E7A20E1924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82408-E69F-44E4-9A0E-612E85A9BC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2224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AE83-1803-44DD-B93C-30E7A20E1924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82408-E69F-44E4-9A0E-612E85A9BC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567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07756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71487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4AE83-1803-44DD-B93C-30E7A20E1924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C82408-E69F-44E4-9A0E-612E85A9BC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9499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71488" y="527404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71488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A4AE83-1803-44DD-B93C-30E7A20E1924}" type="datetimeFigureOut">
              <a:rPr lang="ko-KR" altLang="en-US" smtClean="0"/>
              <a:t>2019-05-22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271713" y="9181395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843463" y="9181395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C82408-E69F-44E4-9A0E-612E85A9BC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2160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514350" rtl="0" eaLnBrk="1" latinLnBrk="1" hangingPunct="1">
        <a:lnSpc>
          <a:spcPct val="90000"/>
        </a:lnSpc>
        <a:spcBef>
          <a:spcPct val="0"/>
        </a:spcBef>
        <a:buNone/>
        <a:defRPr sz="247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8588" indent="-128588" algn="l" defTabSz="514350" rtl="0" eaLnBrk="1" latinLnBrk="1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85763" indent="-128588" algn="l" defTabSz="514350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42938" indent="-128588" algn="l" defTabSz="514350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113" indent="-128588" algn="l" defTabSz="514350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157288" indent="-128588" algn="l" defTabSz="514350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1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1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그림 2">
            <a:extLst>
              <a:ext uri="{FF2B5EF4-FFF2-40B4-BE49-F238E27FC236}">
                <a16:creationId xmlns="" xmlns:a16="http://schemas.microsoft.com/office/drawing/2014/main" id="{DF132F90-8451-4435-ABF1-F801283F9B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05" y="84286"/>
            <a:ext cx="2291807" cy="674685"/>
          </a:xfrm>
          <a:prstGeom prst="rect">
            <a:avLst/>
          </a:prstGeom>
        </p:spPr>
      </p:pic>
      <p:pic>
        <p:nvPicPr>
          <p:cNvPr id="106" name="그림 10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3453" y="150392"/>
            <a:ext cx="1731657" cy="469976"/>
          </a:xfrm>
          <a:prstGeom prst="rect">
            <a:avLst/>
          </a:prstGeom>
        </p:spPr>
      </p:pic>
      <p:sp>
        <p:nvSpPr>
          <p:cNvPr id="107" name="TextBox 106"/>
          <p:cNvSpPr txBox="1"/>
          <p:nvPr/>
        </p:nvSpPr>
        <p:spPr>
          <a:xfrm>
            <a:off x="154728" y="3034230"/>
            <a:ext cx="29466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적용 제품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특징 및 장점</a:t>
            </a:r>
            <a:endParaRPr lang="ko-KR" altLang="en-US" sz="1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="" xmlns:a16="http://schemas.microsoft.com/office/drawing/2014/main" id="{D1EE6FE8-265F-4C77-9B56-6162B30B526C}"/>
              </a:ext>
            </a:extLst>
          </p:cNvPr>
          <p:cNvSpPr txBox="1"/>
          <p:nvPr/>
        </p:nvSpPr>
        <p:spPr>
          <a:xfrm>
            <a:off x="105913" y="9647250"/>
            <a:ext cx="271901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주</a:t>
            </a: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r>
              <a:rPr lang="ko-KR" altLang="en-US" sz="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한국공인인증서비스 </a:t>
            </a:r>
            <a:r>
              <a:rPr lang="en-US" altLang="ko-KR" sz="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– Entrust </a:t>
            </a:r>
            <a:r>
              <a:rPr lang="en-US" altLang="ko-KR" sz="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Datacard</a:t>
            </a:r>
            <a:r>
              <a:rPr lang="en-US" altLang="ko-KR" sz="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ko-KR" altLang="en-US" sz="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한국총판</a:t>
            </a:r>
            <a:r>
              <a:rPr lang="en-US" altLang="ko-KR" sz="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endParaRPr lang="ko-KR" altLang="en-US" sz="8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="" xmlns:a16="http://schemas.microsoft.com/office/drawing/2014/main" id="{F868CA50-19CF-460A-AD4C-0E8B286BDBB4}"/>
              </a:ext>
            </a:extLst>
          </p:cNvPr>
          <p:cNvSpPr txBox="1"/>
          <p:nvPr/>
        </p:nvSpPr>
        <p:spPr>
          <a:xfrm>
            <a:off x="2907792" y="9595221"/>
            <a:ext cx="39205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담당자 </a:t>
            </a:r>
            <a:r>
              <a:rPr lang="en-US" altLang="ko-KR" sz="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박정민이사</a:t>
            </a:r>
            <a:r>
              <a:rPr lang="en-US" altLang="ko-KR" sz="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02-6233-8517 </a:t>
            </a: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| </a:t>
            </a:r>
            <a:r>
              <a:rPr lang="en-US" altLang="ko-KR" sz="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sales</a:t>
            </a:r>
            <a:r>
              <a:rPr lang="en-US" altLang="ko-KR" sz="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@kcert.co.kr </a:t>
            </a: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| </a:t>
            </a:r>
            <a:r>
              <a:rPr lang="en-US" altLang="ko-KR" sz="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ttp</a:t>
            </a:r>
            <a:r>
              <a:rPr lang="en-US" altLang="ko-KR" sz="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://www.kcert.co.kr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454546" y="1053480"/>
            <a:ext cx="323963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 defTabSz="1043056" latinLnBrk="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sz="1000" b="1" kern="0" dirty="0" err="1" smtClean="0">
                <a:solidFill>
                  <a:prstClr val="black"/>
                </a:solidFill>
                <a:latin typeface="+mn-ea"/>
              </a:rPr>
              <a:t>드론</a:t>
            </a:r>
            <a:r>
              <a:rPr lang="ko-KR" altLang="en-US" sz="1000" b="1" kern="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000" b="1" kern="0" dirty="0">
                <a:solidFill>
                  <a:prstClr val="black"/>
                </a:solidFill>
                <a:latin typeface="+mn-ea"/>
              </a:rPr>
              <a:t>및 서버 간 </a:t>
            </a:r>
            <a:r>
              <a:rPr lang="en-US" altLang="ko-KR" sz="1000" b="1" kern="0" dirty="0" smtClean="0">
                <a:solidFill>
                  <a:prstClr val="black"/>
                </a:solidFill>
                <a:latin typeface="+mn-ea"/>
              </a:rPr>
              <a:t>PKI</a:t>
            </a:r>
            <a:r>
              <a:rPr lang="ko-KR" altLang="en-US" sz="1000" b="1" kern="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000" b="1" kern="0" dirty="0">
                <a:solidFill>
                  <a:prstClr val="black"/>
                </a:solidFill>
                <a:latin typeface="+mn-ea"/>
              </a:rPr>
              <a:t>기반 디바이스 인증 </a:t>
            </a:r>
            <a:r>
              <a:rPr lang="ko-KR" altLang="en-US" sz="1000" b="1" kern="0" dirty="0" smtClean="0">
                <a:solidFill>
                  <a:prstClr val="black"/>
                </a:solidFill>
                <a:latin typeface="+mn-ea"/>
              </a:rPr>
              <a:t>처리</a:t>
            </a:r>
            <a:endParaRPr lang="en-US" altLang="ko-KR" sz="1000" b="1" kern="0" dirty="0" smtClean="0">
              <a:solidFill>
                <a:prstClr val="black"/>
              </a:solidFill>
              <a:latin typeface="+mn-ea"/>
            </a:endParaRPr>
          </a:p>
          <a:p>
            <a:pPr lvl="0" defTabSz="1043056" latinLnBrk="0">
              <a:lnSpc>
                <a:spcPct val="200000"/>
              </a:lnSpc>
              <a:defRPr/>
            </a:pPr>
            <a:r>
              <a:rPr lang="en-US" altLang="ko-KR" sz="1000" b="1" kern="0" dirty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000" b="1" kern="0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lang="ko-KR" altLang="en-US" sz="1000" b="1" kern="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000" b="1" kern="0" dirty="0">
                <a:solidFill>
                  <a:prstClr val="black"/>
                </a:solidFill>
                <a:latin typeface="+mn-ea"/>
              </a:rPr>
              <a:t>: </a:t>
            </a:r>
            <a:r>
              <a:rPr lang="ko-KR" altLang="en-US" sz="1000" b="1" kern="0" dirty="0">
                <a:solidFill>
                  <a:prstClr val="black"/>
                </a:solidFill>
                <a:latin typeface="+mn-ea"/>
              </a:rPr>
              <a:t>기기인증서 발급</a:t>
            </a:r>
            <a:r>
              <a:rPr lang="en-US" altLang="ko-KR" sz="1000" b="1" kern="0" dirty="0">
                <a:solidFill>
                  <a:prstClr val="black"/>
                </a:solidFill>
                <a:latin typeface="+mn-ea"/>
              </a:rPr>
              <a:t>/</a:t>
            </a:r>
            <a:r>
              <a:rPr lang="ko-KR" altLang="en-US" sz="1000" b="1" kern="0" dirty="0">
                <a:solidFill>
                  <a:prstClr val="black"/>
                </a:solidFill>
                <a:latin typeface="+mn-ea"/>
              </a:rPr>
              <a:t>관리</a:t>
            </a:r>
            <a:r>
              <a:rPr lang="en-US" altLang="ko-KR" sz="1000" b="1" kern="0" dirty="0">
                <a:solidFill>
                  <a:prstClr val="black"/>
                </a:solidFill>
                <a:latin typeface="+mn-ea"/>
              </a:rPr>
              <a:t>/GW </a:t>
            </a:r>
            <a:r>
              <a:rPr lang="ko-KR" altLang="en-US" sz="1000" b="1" kern="0" dirty="0">
                <a:solidFill>
                  <a:prstClr val="black"/>
                </a:solidFill>
                <a:latin typeface="+mn-ea"/>
              </a:rPr>
              <a:t>시스템 구축</a:t>
            </a:r>
          </a:p>
          <a:p>
            <a:pPr lvl="0" defTabSz="1043056" latinLnBrk="0">
              <a:lnSpc>
                <a:spcPct val="200000"/>
              </a:lnSpc>
              <a:defRPr/>
            </a:pPr>
            <a:r>
              <a:rPr lang="ko-KR" altLang="en-US" sz="1000" kern="0" dirty="0">
                <a:solidFill>
                  <a:prstClr val="black"/>
                </a:solidFill>
                <a:latin typeface="+mn-ea"/>
              </a:rPr>
              <a:t>   </a:t>
            </a:r>
            <a:r>
              <a:rPr lang="ko-KR" altLang="en-US" sz="1000" kern="0" dirty="0" smtClean="0">
                <a:solidFill>
                  <a:prstClr val="black"/>
                </a:solidFill>
                <a:latin typeface="+mn-ea"/>
              </a:rPr>
              <a:t>   </a:t>
            </a:r>
            <a:r>
              <a:rPr lang="en-US" altLang="ko-KR" sz="1000" kern="0" dirty="0" smtClean="0">
                <a:solidFill>
                  <a:prstClr val="black"/>
                </a:solidFill>
                <a:latin typeface="+mn-ea"/>
              </a:rPr>
              <a:t>(</a:t>
            </a:r>
            <a:r>
              <a:rPr lang="en-US" altLang="ko-KR" sz="1000" kern="0" dirty="0">
                <a:solidFill>
                  <a:prstClr val="black"/>
                </a:solidFill>
                <a:latin typeface="+mn-ea"/>
              </a:rPr>
              <a:t>CA Server, CA Gateway </a:t>
            </a:r>
            <a:r>
              <a:rPr lang="en-US" altLang="ko-KR" sz="1000" kern="0" dirty="0" smtClean="0">
                <a:solidFill>
                  <a:prstClr val="black"/>
                </a:solidFill>
                <a:latin typeface="+mn-ea"/>
              </a:rPr>
              <a:t>Agent </a:t>
            </a:r>
            <a:r>
              <a:rPr lang="en-US" altLang="ko-KR" sz="1000" kern="0" dirty="0">
                <a:solidFill>
                  <a:prstClr val="black"/>
                </a:solidFill>
                <a:latin typeface="+mn-ea"/>
              </a:rPr>
              <a:t>)</a:t>
            </a:r>
          </a:p>
          <a:p>
            <a:pPr marL="171450" lvl="0" indent="-171450" defTabSz="1043056" latinLnBrk="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ko-KR" altLang="en-US" sz="1000" b="1" kern="0" dirty="0" err="1" smtClean="0">
                <a:solidFill>
                  <a:prstClr val="black"/>
                </a:solidFill>
                <a:latin typeface="+mn-ea"/>
              </a:rPr>
              <a:t>드론</a:t>
            </a:r>
            <a:r>
              <a:rPr lang="ko-KR" altLang="en-US" sz="1000" b="1" kern="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000" b="1" kern="0" dirty="0">
                <a:solidFill>
                  <a:prstClr val="black"/>
                </a:solidFill>
                <a:latin typeface="+mn-ea"/>
              </a:rPr>
              <a:t>및 서버 간 송수신 </a:t>
            </a:r>
            <a:r>
              <a:rPr lang="ko-KR" altLang="en-US" sz="1000" b="1" kern="0" dirty="0" smtClean="0">
                <a:solidFill>
                  <a:prstClr val="black"/>
                </a:solidFill>
                <a:latin typeface="+mn-ea"/>
              </a:rPr>
              <a:t>데이터 </a:t>
            </a:r>
            <a:r>
              <a:rPr lang="en-US" altLang="ko-KR" sz="1000" b="1" kern="0" dirty="0">
                <a:solidFill>
                  <a:prstClr val="black"/>
                </a:solidFill>
                <a:latin typeface="+mn-ea"/>
              </a:rPr>
              <a:t>TLS </a:t>
            </a:r>
            <a:r>
              <a:rPr lang="ko-KR" altLang="en-US" sz="1000" b="1" kern="0" dirty="0">
                <a:solidFill>
                  <a:prstClr val="black"/>
                </a:solidFill>
                <a:latin typeface="+mn-ea"/>
              </a:rPr>
              <a:t>암호화 </a:t>
            </a:r>
            <a:r>
              <a:rPr lang="ko-KR" altLang="en-US" sz="1000" b="1" kern="0" dirty="0" smtClean="0">
                <a:solidFill>
                  <a:prstClr val="black"/>
                </a:solidFill>
                <a:latin typeface="+mn-ea"/>
              </a:rPr>
              <a:t>적용</a:t>
            </a:r>
            <a:endParaRPr lang="en-US" altLang="ko-KR" sz="1000" b="1" kern="0" dirty="0" smtClean="0">
              <a:solidFill>
                <a:prstClr val="black"/>
              </a:solidFill>
              <a:latin typeface="+mn-ea"/>
            </a:endParaRPr>
          </a:p>
          <a:p>
            <a:pPr lvl="0" defTabSz="1043056" latinLnBrk="0">
              <a:lnSpc>
                <a:spcPct val="200000"/>
              </a:lnSpc>
              <a:defRPr/>
            </a:pPr>
            <a:r>
              <a:rPr lang="en-US" altLang="ko-KR" sz="1000" b="1" kern="0" dirty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000" b="1" kern="0" dirty="0" smtClean="0">
                <a:solidFill>
                  <a:prstClr val="black"/>
                </a:solidFill>
                <a:latin typeface="+mn-ea"/>
              </a:rPr>
              <a:t>  </a:t>
            </a:r>
            <a:r>
              <a:rPr lang="ko-KR" altLang="en-US" sz="1000" b="1" kern="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000" b="1" kern="0" dirty="0">
                <a:solidFill>
                  <a:prstClr val="black"/>
                </a:solidFill>
                <a:latin typeface="+mn-ea"/>
              </a:rPr>
              <a:t>: Agent </a:t>
            </a:r>
            <a:r>
              <a:rPr lang="ko-KR" altLang="en-US" sz="1000" b="1" kern="0" dirty="0" err="1" smtClean="0">
                <a:solidFill>
                  <a:prstClr val="black"/>
                </a:solidFill>
                <a:latin typeface="+mn-ea"/>
              </a:rPr>
              <a:t>툴킷</a:t>
            </a:r>
            <a:r>
              <a:rPr lang="ko-KR" altLang="en-US" sz="1000" b="1" kern="0" dirty="0" smtClean="0">
                <a:solidFill>
                  <a:prstClr val="black"/>
                </a:solidFill>
                <a:latin typeface="+mn-ea"/>
              </a:rPr>
              <a:t> 구축 </a:t>
            </a:r>
            <a:r>
              <a:rPr lang="en-US" altLang="ko-KR" sz="1000" kern="0" dirty="0">
                <a:solidFill>
                  <a:prstClr val="black"/>
                </a:solidFill>
                <a:latin typeface="+mn-ea"/>
              </a:rPr>
              <a:t>(Service Server Agent</a:t>
            </a:r>
            <a:r>
              <a:rPr lang="en-US" altLang="ko-KR" sz="1000" kern="0" dirty="0" smtClean="0">
                <a:solidFill>
                  <a:prstClr val="black"/>
                </a:solidFill>
                <a:latin typeface="+mn-ea"/>
              </a:rPr>
              <a:t>)</a:t>
            </a:r>
            <a:endParaRPr kumimoji="0" lang="en-US" altLang="ko-KR" sz="100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11" name="TextBox 210"/>
          <p:cNvSpPr txBox="1"/>
          <p:nvPr/>
        </p:nvSpPr>
        <p:spPr>
          <a:xfrm>
            <a:off x="446090" y="3368144"/>
            <a:ext cx="3036250" cy="1962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100" b="1" dirty="0">
                <a:latin typeface="+mn-ea"/>
              </a:rPr>
              <a:t>관리적 측면</a:t>
            </a:r>
          </a:p>
          <a:p>
            <a:pPr marL="171450" indent="-793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b="1" dirty="0" smtClean="0">
                <a:latin typeface="+mn-ea"/>
              </a:rPr>
              <a:t> 20</a:t>
            </a:r>
            <a:r>
              <a:rPr lang="ko-KR" altLang="en-US" sz="1000" b="1" dirty="0">
                <a:latin typeface="+mn-ea"/>
              </a:rPr>
              <a:t>년 이상의 </a:t>
            </a:r>
            <a:r>
              <a:rPr lang="en-US" altLang="ko-KR" sz="1000" b="1" dirty="0">
                <a:latin typeface="+mn-ea"/>
              </a:rPr>
              <a:t>PKI </a:t>
            </a:r>
            <a:r>
              <a:rPr lang="ko-KR" altLang="en-US" sz="1000" b="1" dirty="0" smtClean="0">
                <a:latin typeface="+mn-ea"/>
              </a:rPr>
              <a:t>글로벌 </a:t>
            </a:r>
            <a:r>
              <a:rPr lang="ko-KR" altLang="en-US" sz="1000" b="1" dirty="0">
                <a:latin typeface="+mn-ea"/>
              </a:rPr>
              <a:t>리더인 </a:t>
            </a:r>
            <a:r>
              <a:rPr lang="en-US" altLang="ko-KR" sz="1000" b="1" dirty="0" smtClean="0">
                <a:latin typeface="+mn-ea"/>
              </a:rPr>
              <a:t>Entrust </a:t>
            </a:r>
          </a:p>
          <a:p>
            <a:pPr marL="92075">
              <a:lnSpc>
                <a:spcPct val="150000"/>
              </a:lnSpc>
            </a:pPr>
            <a:r>
              <a:rPr lang="en-US" altLang="ko-KR" sz="1000" b="1" dirty="0">
                <a:latin typeface="+mn-ea"/>
              </a:rPr>
              <a:t> </a:t>
            </a:r>
            <a:r>
              <a:rPr lang="en-US" altLang="ko-KR" sz="1000" b="1" dirty="0" smtClean="0">
                <a:latin typeface="+mn-ea"/>
              </a:rPr>
              <a:t>  </a:t>
            </a:r>
            <a:r>
              <a:rPr lang="en-US" altLang="ko-KR" sz="1000" b="1" dirty="0" err="1">
                <a:latin typeface="+mn-ea"/>
              </a:rPr>
              <a:t>Datacard</a:t>
            </a:r>
            <a:r>
              <a:rPr lang="en-US" altLang="ko-KR" sz="1000" b="1" dirty="0">
                <a:latin typeface="+mn-ea"/>
              </a:rPr>
              <a:t> IOT </a:t>
            </a:r>
            <a:r>
              <a:rPr lang="ko-KR" altLang="en-US" sz="1000" b="1" dirty="0">
                <a:latin typeface="+mn-ea"/>
              </a:rPr>
              <a:t>보안인증 </a:t>
            </a:r>
            <a:r>
              <a:rPr lang="ko-KR" altLang="en-US" sz="1000" b="1" dirty="0" smtClean="0">
                <a:latin typeface="+mn-ea"/>
              </a:rPr>
              <a:t>솔루션</a:t>
            </a:r>
            <a:endParaRPr lang="en-US" altLang="ko-KR" sz="1000" b="1" dirty="0" smtClean="0">
              <a:latin typeface="+mn-ea"/>
            </a:endParaRPr>
          </a:p>
          <a:p>
            <a:pPr marL="171450" indent="-793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b="1" dirty="0">
                <a:latin typeface="+mn-ea"/>
              </a:rPr>
              <a:t> </a:t>
            </a:r>
            <a:r>
              <a:rPr lang="en-US" altLang="ko-KR" sz="1000" b="1" dirty="0" smtClean="0">
                <a:latin typeface="+mn-ea"/>
              </a:rPr>
              <a:t>34</a:t>
            </a:r>
            <a:r>
              <a:rPr lang="ko-KR" altLang="en-US" sz="1000" b="1" dirty="0">
                <a:latin typeface="+mn-ea"/>
              </a:rPr>
              <a:t>개 지사 운영</a:t>
            </a:r>
            <a:r>
              <a:rPr lang="en-US" altLang="ko-KR" sz="1000" b="1" dirty="0">
                <a:latin typeface="+mn-ea"/>
              </a:rPr>
              <a:t>, 35</a:t>
            </a:r>
            <a:r>
              <a:rPr lang="ko-KR" altLang="en-US" sz="1000" b="1" dirty="0">
                <a:latin typeface="+mn-ea"/>
              </a:rPr>
              <a:t>개국 정부 사용</a:t>
            </a:r>
            <a:r>
              <a:rPr lang="en-US" altLang="ko-KR" sz="1000" b="1" dirty="0">
                <a:latin typeface="+mn-ea"/>
              </a:rPr>
              <a:t>, </a:t>
            </a:r>
            <a:r>
              <a:rPr lang="en-US" altLang="ko-KR" sz="1000" b="1" dirty="0" smtClean="0">
                <a:latin typeface="+mn-ea"/>
              </a:rPr>
              <a:t>150</a:t>
            </a:r>
            <a:r>
              <a:rPr lang="ko-KR" altLang="en-US" sz="1000" b="1" dirty="0" smtClean="0">
                <a:latin typeface="+mn-ea"/>
              </a:rPr>
              <a:t>개국 </a:t>
            </a:r>
            <a:endParaRPr lang="en-US" altLang="ko-KR" sz="1000" b="1" dirty="0" smtClean="0">
              <a:latin typeface="+mn-ea"/>
            </a:endParaRPr>
          </a:p>
          <a:p>
            <a:pPr marL="92075">
              <a:lnSpc>
                <a:spcPct val="150000"/>
              </a:lnSpc>
            </a:pPr>
            <a:r>
              <a:rPr lang="en-US" altLang="ko-KR" sz="1000" b="1" dirty="0">
                <a:latin typeface="+mn-ea"/>
              </a:rPr>
              <a:t> </a:t>
            </a:r>
            <a:r>
              <a:rPr lang="en-US" altLang="ko-KR" sz="1000" b="1" dirty="0" smtClean="0">
                <a:latin typeface="+mn-ea"/>
              </a:rPr>
              <a:t>  </a:t>
            </a:r>
            <a:r>
              <a:rPr lang="ko-KR" altLang="en-US" sz="1000" b="1" dirty="0" smtClean="0">
                <a:latin typeface="+mn-ea"/>
              </a:rPr>
              <a:t>고객 </a:t>
            </a:r>
            <a:r>
              <a:rPr lang="ko-KR" altLang="en-US" sz="1000" b="1" dirty="0">
                <a:latin typeface="+mn-ea"/>
              </a:rPr>
              <a:t>보유 등 다양한 </a:t>
            </a:r>
            <a:r>
              <a:rPr lang="ko-KR" altLang="en-US" sz="1000" b="1" dirty="0" err="1">
                <a:latin typeface="+mn-ea"/>
              </a:rPr>
              <a:t>레퍼런스</a:t>
            </a:r>
            <a:r>
              <a:rPr lang="ko-KR" altLang="en-US" sz="1000" b="1" dirty="0">
                <a:latin typeface="+mn-ea"/>
              </a:rPr>
              <a:t> 경험</a:t>
            </a:r>
          </a:p>
          <a:p>
            <a:pPr marL="171450" indent="-793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+mn-ea"/>
              </a:rPr>
              <a:t> 삼성 </a:t>
            </a:r>
            <a:r>
              <a:rPr lang="ko-KR" altLang="en-US" sz="1000" b="1" dirty="0">
                <a:latin typeface="+mn-ea"/>
              </a:rPr>
              <a:t>하만 </a:t>
            </a:r>
            <a:r>
              <a:rPr lang="ko-KR" altLang="en-US" sz="1000" b="1" dirty="0" err="1">
                <a:latin typeface="+mn-ea"/>
              </a:rPr>
              <a:t>커넥티드</a:t>
            </a:r>
            <a:r>
              <a:rPr lang="ko-KR" altLang="en-US" sz="1000" b="1" dirty="0">
                <a:latin typeface="+mn-ea"/>
              </a:rPr>
              <a:t> </a:t>
            </a:r>
            <a:r>
              <a:rPr lang="ko-KR" altLang="en-US" sz="1000" b="1" dirty="0" smtClean="0">
                <a:latin typeface="+mn-ea"/>
              </a:rPr>
              <a:t>서비스에서 도입함</a:t>
            </a:r>
            <a:endParaRPr lang="en-US" altLang="ko-KR" sz="1000" b="1" dirty="0" smtClean="0">
              <a:latin typeface="+mn-ea"/>
            </a:endParaRPr>
          </a:p>
          <a:p>
            <a:pPr marL="171450" indent="-793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b="1" dirty="0">
                <a:latin typeface="+mn-ea"/>
              </a:rPr>
              <a:t> </a:t>
            </a:r>
            <a:r>
              <a:rPr lang="en-US" altLang="ko-KR" sz="1000" b="1" dirty="0" smtClean="0">
                <a:latin typeface="+mn-ea"/>
              </a:rPr>
              <a:t>IOT </a:t>
            </a:r>
            <a:r>
              <a:rPr lang="ko-KR" altLang="en-US" sz="1000" b="1" dirty="0" smtClean="0">
                <a:latin typeface="+mn-ea"/>
              </a:rPr>
              <a:t>디바이스 인증서 발급관리</a:t>
            </a:r>
            <a:r>
              <a:rPr lang="en-US" altLang="ko-KR" sz="1000" b="1" dirty="0" smtClean="0">
                <a:latin typeface="+mn-ea"/>
              </a:rPr>
              <a:t>/</a:t>
            </a:r>
            <a:r>
              <a:rPr lang="ko-KR" altLang="en-US" sz="1000" b="1" dirty="0" smtClean="0">
                <a:latin typeface="+mn-ea"/>
              </a:rPr>
              <a:t>인증</a:t>
            </a:r>
            <a:r>
              <a:rPr lang="en-US" altLang="ko-KR" sz="1000" b="1" dirty="0" smtClean="0">
                <a:latin typeface="+mn-ea"/>
              </a:rPr>
              <a:t>/</a:t>
            </a:r>
            <a:r>
              <a:rPr lang="ko-KR" altLang="en-US" sz="1000" b="1" dirty="0" smtClean="0">
                <a:latin typeface="+mn-ea"/>
              </a:rPr>
              <a:t>전자서명 </a:t>
            </a:r>
            <a:endParaRPr lang="en-US" altLang="ko-KR" sz="1000" b="1" dirty="0" smtClean="0">
              <a:latin typeface="+mn-ea"/>
            </a:endParaRPr>
          </a:p>
          <a:p>
            <a:pPr marL="92075">
              <a:lnSpc>
                <a:spcPct val="150000"/>
              </a:lnSpc>
            </a:pPr>
            <a:r>
              <a:rPr lang="en-US" altLang="ko-KR" sz="1000" b="1" dirty="0">
                <a:latin typeface="+mn-ea"/>
              </a:rPr>
              <a:t> </a:t>
            </a:r>
            <a:r>
              <a:rPr lang="en-US" altLang="ko-KR" sz="1000" b="1" dirty="0" smtClean="0">
                <a:latin typeface="+mn-ea"/>
              </a:rPr>
              <a:t>  </a:t>
            </a:r>
            <a:r>
              <a:rPr lang="ko-KR" altLang="en-US" sz="1000" b="1" dirty="0" smtClean="0">
                <a:latin typeface="+mn-ea"/>
              </a:rPr>
              <a:t>특허 출원 </a:t>
            </a:r>
            <a:r>
              <a:rPr lang="en-US" altLang="ko-KR" sz="1000" b="1" dirty="0" smtClean="0">
                <a:latin typeface="+mn-ea"/>
              </a:rPr>
              <a:t>(2</a:t>
            </a:r>
            <a:r>
              <a:rPr lang="ko-KR" altLang="en-US" sz="1000" b="1" dirty="0" smtClean="0">
                <a:latin typeface="+mn-ea"/>
              </a:rPr>
              <a:t>건</a:t>
            </a:r>
            <a:r>
              <a:rPr lang="en-US" altLang="ko-KR" sz="1000" b="1" dirty="0" smtClean="0">
                <a:latin typeface="+mn-ea"/>
              </a:rPr>
              <a:t>)</a:t>
            </a:r>
            <a:endParaRPr lang="ko-KR" altLang="en-US" sz="1000" b="1" dirty="0">
              <a:latin typeface="+mn-ea"/>
            </a:endParaRPr>
          </a:p>
        </p:txBody>
      </p:sp>
      <p:sp>
        <p:nvSpPr>
          <p:cNvPr id="213" name="TextBox 212"/>
          <p:cNvSpPr txBox="1"/>
          <p:nvPr/>
        </p:nvSpPr>
        <p:spPr>
          <a:xfrm>
            <a:off x="3478060" y="3383052"/>
            <a:ext cx="3286590" cy="19851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100" b="1" dirty="0" smtClean="0">
                <a:latin typeface="+mn-ea"/>
              </a:rPr>
              <a:t>기술적 측면</a:t>
            </a:r>
            <a:endParaRPr lang="en-US" altLang="ko-KR" sz="1100" b="1" dirty="0" smtClean="0">
              <a:latin typeface="+mn-ea"/>
            </a:endParaRPr>
          </a:p>
          <a:p>
            <a:pPr marL="171450" indent="-793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b="1" dirty="0" smtClean="0">
                <a:latin typeface="+mn-ea"/>
              </a:rPr>
              <a:t> </a:t>
            </a:r>
            <a:r>
              <a:rPr lang="ko-KR" altLang="en-US" sz="1000" b="1" dirty="0" err="1" smtClean="0">
                <a:latin typeface="+mn-ea"/>
              </a:rPr>
              <a:t>드론</a:t>
            </a:r>
            <a:r>
              <a:rPr lang="ko-KR" altLang="en-US" sz="1000" b="1" dirty="0" smtClean="0">
                <a:latin typeface="+mn-ea"/>
              </a:rPr>
              <a:t> 인증서 </a:t>
            </a:r>
            <a:r>
              <a:rPr lang="ko-KR" altLang="en-US" sz="1000" b="1" dirty="0">
                <a:latin typeface="+mn-ea"/>
              </a:rPr>
              <a:t>자동 발급</a:t>
            </a:r>
            <a:r>
              <a:rPr lang="en-US" altLang="ko-KR" sz="1000" b="1" dirty="0" smtClean="0">
                <a:latin typeface="+mn-ea"/>
              </a:rPr>
              <a:t>/ Life Cycle </a:t>
            </a:r>
            <a:r>
              <a:rPr lang="ko-KR" altLang="en-US" sz="1000" b="1" dirty="0" smtClean="0">
                <a:latin typeface="+mn-ea"/>
              </a:rPr>
              <a:t>관리</a:t>
            </a:r>
            <a:endParaRPr lang="en-US" altLang="ko-KR" sz="1000" b="1" dirty="0" smtClean="0">
              <a:latin typeface="+mn-ea"/>
            </a:endParaRPr>
          </a:p>
          <a:p>
            <a:pPr marL="171450" indent="-793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b="1" dirty="0">
                <a:latin typeface="+mn-ea"/>
              </a:rPr>
              <a:t> </a:t>
            </a:r>
            <a:r>
              <a:rPr lang="ko-KR" altLang="en-US" sz="1000" b="1" dirty="0" err="1" smtClean="0">
                <a:latin typeface="+mn-ea"/>
              </a:rPr>
              <a:t>드론</a:t>
            </a:r>
            <a:r>
              <a:rPr lang="ko-KR" altLang="en-US" sz="1000" b="1" dirty="0" smtClean="0">
                <a:latin typeface="+mn-ea"/>
              </a:rPr>
              <a:t> </a:t>
            </a:r>
            <a:r>
              <a:rPr lang="en-US" altLang="ko-KR" sz="1000" b="1" dirty="0" smtClean="0">
                <a:latin typeface="+mn-ea"/>
              </a:rPr>
              <a:t>/ </a:t>
            </a:r>
            <a:r>
              <a:rPr lang="ko-KR" altLang="en-US" sz="1000" b="1" dirty="0" smtClean="0">
                <a:latin typeface="+mn-ea"/>
              </a:rPr>
              <a:t>서버 인증서를 </a:t>
            </a:r>
            <a:r>
              <a:rPr lang="ko-KR" altLang="en-US" sz="1000" b="1" dirty="0">
                <a:latin typeface="+mn-ea"/>
              </a:rPr>
              <a:t>안전하게 </a:t>
            </a:r>
            <a:r>
              <a:rPr lang="ko-KR" altLang="en-US" sz="1000" b="1" dirty="0" smtClean="0">
                <a:latin typeface="+mn-ea"/>
              </a:rPr>
              <a:t>저장</a:t>
            </a:r>
            <a:r>
              <a:rPr lang="en-US" altLang="ko-KR" sz="1000" b="1" dirty="0">
                <a:latin typeface="+mn-ea"/>
              </a:rPr>
              <a:t>/</a:t>
            </a:r>
            <a:r>
              <a:rPr lang="ko-KR" altLang="en-US" sz="1000" b="1" dirty="0" smtClean="0">
                <a:latin typeface="+mn-ea"/>
              </a:rPr>
              <a:t>관리</a:t>
            </a:r>
            <a:endParaRPr lang="en-US" altLang="ko-KR" sz="1000" b="1" dirty="0" smtClean="0">
              <a:latin typeface="+mn-ea"/>
            </a:endParaRPr>
          </a:p>
          <a:p>
            <a:pPr marL="171450" indent="-79375">
              <a:lnSpc>
                <a:spcPct val="150000"/>
              </a:lnSpc>
            </a:pPr>
            <a:r>
              <a:rPr lang="en-US" altLang="ko-KR" sz="1000" b="1" dirty="0" smtClean="0">
                <a:latin typeface="+mn-ea"/>
              </a:rPr>
              <a:t>   </a:t>
            </a:r>
            <a:r>
              <a:rPr lang="en-US" altLang="ko-KR" sz="1000" b="1" dirty="0">
                <a:latin typeface="+mn-ea"/>
              </a:rPr>
              <a:t>(</a:t>
            </a:r>
            <a:r>
              <a:rPr lang="ko-KR" altLang="en-US" sz="1000" b="1" dirty="0" err="1">
                <a:latin typeface="+mn-ea"/>
              </a:rPr>
              <a:t>보안칩</a:t>
            </a:r>
            <a:r>
              <a:rPr lang="en-US" altLang="ko-KR" sz="1000" b="1" dirty="0">
                <a:latin typeface="+mn-ea"/>
              </a:rPr>
              <a:t>, </a:t>
            </a:r>
            <a:r>
              <a:rPr lang="ko-KR" altLang="en-US" sz="1000" b="1" dirty="0" err="1">
                <a:latin typeface="+mn-ea"/>
              </a:rPr>
              <a:t>시큐어스토리지</a:t>
            </a:r>
            <a:r>
              <a:rPr lang="en-US" altLang="ko-KR" sz="1000" b="1" dirty="0" smtClean="0">
                <a:latin typeface="+mn-ea"/>
              </a:rPr>
              <a:t>)</a:t>
            </a:r>
          </a:p>
          <a:p>
            <a:pPr marL="171450" indent="-793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b="1" dirty="0">
                <a:latin typeface="+mn-ea"/>
              </a:rPr>
              <a:t> </a:t>
            </a:r>
            <a:r>
              <a:rPr lang="ko-KR" altLang="en-US" sz="1000" b="1" dirty="0" smtClean="0">
                <a:latin typeface="+mn-ea"/>
              </a:rPr>
              <a:t>국정원 </a:t>
            </a:r>
            <a:r>
              <a:rPr lang="ko-KR" altLang="en-US" sz="1000" b="1" dirty="0">
                <a:latin typeface="+mn-ea"/>
              </a:rPr>
              <a:t>검증 암호모듈 적용 </a:t>
            </a:r>
            <a:r>
              <a:rPr lang="en-US" altLang="ko-KR" sz="1000" b="1" dirty="0">
                <a:latin typeface="+mn-ea"/>
              </a:rPr>
              <a:t>(KCMVP</a:t>
            </a:r>
            <a:r>
              <a:rPr lang="en-US" altLang="ko-KR" sz="1000" b="1" dirty="0" smtClean="0">
                <a:latin typeface="+mn-ea"/>
              </a:rPr>
              <a:t>)</a:t>
            </a:r>
          </a:p>
          <a:p>
            <a:pPr marL="171450" indent="-793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b="1" dirty="0">
                <a:latin typeface="+mn-ea"/>
              </a:rPr>
              <a:t> </a:t>
            </a:r>
            <a:r>
              <a:rPr lang="ko-KR" altLang="en-US" sz="1000" b="1" dirty="0" smtClean="0">
                <a:latin typeface="+mn-ea"/>
              </a:rPr>
              <a:t>글로벌 </a:t>
            </a:r>
            <a:r>
              <a:rPr lang="ko-KR" altLang="en-US" sz="1000" b="1" dirty="0">
                <a:latin typeface="+mn-ea"/>
              </a:rPr>
              <a:t>보안인증 레벨</a:t>
            </a:r>
            <a:r>
              <a:rPr lang="en-US" altLang="ko-KR" sz="1000" b="1" dirty="0">
                <a:latin typeface="+mn-ea"/>
              </a:rPr>
              <a:t>(FIPS, CC</a:t>
            </a:r>
            <a:r>
              <a:rPr lang="en-US" altLang="ko-KR" sz="1000" b="1" dirty="0" smtClean="0">
                <a:latin typeface="+mn-ea"/>
              </a:rPr>
              <a:t>)</a:t>
            </a:r>
          </a:p>
          <a:p>
            <a:pPr marL="171450" indent="-793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b="1" dirty="0">
                <a:latin typeface="+mn-ea"/>
              </a:rPr>
              <a:t> </a:t>
            </a:r>
            <a:r>
              <a:rPr lang="ko-KR" altLang="en-US" sz="1000" b="1" dirty="0" err="1" smtClean="0">
                <a:latin typeface="+mn-ea"/>
              </a:rPr>
              <a:t>드론</a:t>
            </a:r>
            <a:r>
              <a:rPr lang="ko-KR" altLang="en-US" sz="1000" b="1" dirty="0" smtClean="0">
                <a:latin typeface="+mn-ea"/>
              </a:rPr>
              <a:t> </a:t>
            </a:r>
            <a:r>
              <a:rPr lang="en-US" altLang="ko-KR" sz="1000" b="1" dirty="0" smtClean="0">
                <a:latin typeface="+mn-ea"/>
              </a:rPr>
              <a:t>/ </a:t>
            </a:r>
            <a:r>
              <a:rPr lang="ko-KR" altLang="en-US" sz="1000" b="1" dirty="0" smtClean="0">
                <a:latin typeface="+mn-ea"/>
              </a:rPr>
              <a:t>서버 송수신 </a:t>
            </a:r>
            <a:r>
              <a:rPr lang="ko-KR" altLang="en-US" sz="1000" b="1" dirty="0" smtClean="0">
                <a:latin typeface="+mn-ea"/>
              </a:rPr>
              <a:t>데이터 </a:t>
            </a:r>
            <a:r>
              <a:rPr lang="ko-KR" altLang="en-US" sz="1000" b="1" dirty="0">
                <a:latin typeface="+mn-ea"/>
              </a:rPr>
              <a:t>보안 </a:t>
            </a:r>
            <a:r>
              <a:rPr lang="en-US" altLang="ko-KR" sz="1000" b="1" dirty="0">
                <a:latin typeface="+mn-ea"/>
              </a:rPr>
              <a:t>(TLS</a:t>
            </a:r>
            <a:r>
              <a:rPr lang="en-US" altLang="ko-KR" sz="1000" b="1" dirty="0" smtClean="0">
                <a:latin typeface="+mn-ea"/>
              </a:rPr>
              <a:t>,</a:t>
            </a:r>
            <a:r>
              <a:rPr lang="ko-KR" altLang="en-US" sz="1000" b="1" dirty="0" smtClean="0">
                <a:latin typeface="+mn-ea"/>
              </a:rPr>
              <a:t>전자서명</a:t>
            </a:r>
            <a:r>
              <a:rPr lang="en-US" altLang="ko-KR" sz="1000" b="1" dirty="0" smtClean="0">
                <a:latin typeface="+mn-ea"/>
              </a:rPr>
              <a:t>)</a:t>
            </a:r>
          </a:p>
          <a:p>
            <a:pPr marL="171450" indent="-7937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b="1" dirty="0">
                <a:latin typeface="+mn-ea"/>
              </a:rPr>
              <a:t> </a:t>
            </a:r>
            <a:r>
              <a:rPr lang="ko-KR" altLang="en-US" sz="1000" b="1" dirty="0" smtClean="0">
                <a:latin typeface="+mn-ea"/>
              </a:rPr>
              <a:t>기존 </a:t>
            </a:r>
            <a:r>
              <a:rPr lang="en-US" altLang="ko-KR" sz="1000" b="1" dirty="0" err="1">
                <a:latin typeface="+mn-ea"/>
              </a:rPr>
              <a:t>IoT</a:t>
            </a:r>
            <a:r>
              <a:rPr lang="en-US" altLang="ko-KR" sz="1000" b="1" dirty="0">
                <a:latin typeface="+mn-ea"/>
              </a:rPr>
              <a:t> </a:t>
            </a:r>
            <a:r>
              <a:rPr lang="ko-KR" altLang="en-US" sz="1000" b="1" dirty="0" smtClean="0">
                <a:latin typeface="+mn-ea"/>
              </a:rPr>
              <a:t>플랫폼과 쉬운 연계 개발 </a:t>
            </a:r>
            <a:r>
              <a:rPr lang="en-US" altLang="ko-KR" sz="1000" b="1" dirty="0" smtClean="0">
                <a:latin typeface="+mn-ea"/>
              </a:rPr>
              <a:t>API </a:t>
            </a:r>
            <a:r>
              <a:rPr lang="ko-KR" altLang="en-US" sz="1000" b="1" dirty="0" smtClean="0">
                <a:latin typeface="+mn-ea"/>
              </a:rPr>
              <a:t>제공</a:t>
            </a:r>
            <a:endParaRPr lang="en-US" altLang="ko-KR" sz="1000" b="1" dirty="0" smtClean="0">
              <a:latin typeface="+mn-ea"/>
            </a:endParaRPr>
          </a:p>
        </p:txBody>
      </p:sp>
      <p:pic>
        <p:nvPicPr>
          <p:cNvPr id="214" name="그림 2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371" y="4112969"/>
            <a:ext cx="293364" cy="329342"/>
          </a:xfrm>
          <a:prstGeom prst="rect">
            <a:avLst/>
          </a:prstGeom>
        </p:spPr>
      </p:pic>
      <p:sp>
        <p:nvSpPr>
          <p:cNvPr id="229" name="TextBox 228"/>
          <p:cNvSpPr txBox="1"/>
          <p:nvPr/>
        </p:nvSpPr>
        <p:spPr>
          <a:xfrm>
            <a:off x="159429" y="783511"/>
            <a:ext cx="34372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LGU +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드론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IOT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보안인증 적용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개요</a:t>
            </a:r>
            <a:endParaRPr lang="ko-KR" altLang="en-US" sz="1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4938" y="5994243"/>
            <a:ext cx="5876878" cy="3405789"/>
          </a:xfrm>
          <a:prstGeom prst="rect">
            <a:avLst/>
          </a:prstGeom>
        </p:spPr>
      </p:pic>
      <p:sp>
        <p:nvSpPr>
          <p:cNvPr id="144" name="TextBox 143"/>
          <p:cNvSpPr txBox="1"/>
          <p:nvPr/>
        </p:nvSpPr>
        <p:spPr>
          <a:xfrm>
            <a:off x="210132" y="5524767"/>
            <a:ext cx="43740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LGU+ </a:t>
            </a:r>
            <a:r>
              <a:rPr lang="ko-KR" altLang="en-US" sz="14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드론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IOT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보안인증 시스템 </a:t>
            </a:r>
            <a:r>
              <a:rPr lang="ko-KR" altLang="en-US" sz="14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적용 구성도</a:t>
            </a:r>
            <a:endParaRPr lang="ko-KR" altLang="en-US" sz="14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09991" y="934785"/>
            <a:ext cx="3025119" cy="2140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17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3523</TotalTime>
  <Words>207</Words>
  <Application>Microsoft Office PowerPoint</Application>
  <PresentationFormat>A4 용지(210x297mm)</PresentationFormat>
  <Paragraphs>26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맑은 고딕</vt:lpstr>
      <vt:lpstr>Arial</vt:lpstr>
      <vt:lpstr>Wingdings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spoonbill@naver.com</dc:creator>
  <cp:lastModifiedBy>samsung</cp:lastModifiedBy>
  <cp:revision>156</cp:revision>
  <cp:lastPrinted>2019-04-04T02:16:08Z</cp:lastPrinted>
  <dcterms:created xsi:type="dcterms:W3CDTF">2018-03-24T21:34:32Z</dcterms:created>
  <dcterms:modified xsi:type="dcterms:W3CDTF">2019-05-22T02:10:13Z</dcterms:modified>
</cp:coreProperties>
</file>