
<file path=[Content_Types].xml><?xml version="1.0" encoding="utf-8"?>
<Types xmlns="http://schemas.openxmlformats.org/package/2006/content-types">
  <Default Extension="rels" ContentType="application/vnd.openxmlformats-package.relationships+xml"/>
  <Default Extension="png" ContentType="image/png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37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45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3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42.xml" ContentType="application/vnd.openxmlformats-officedocument.presentationml.slide+xml"/>
  <Override PartName="/ppt/slides/slide31.xml" ContentType="application/vnd.openxmlformats-officedocument.presentationml.slide+xml"/>
  <Override PartName="/ppt/slides/slide43.xml" ContentType="application/vnd.openxmlformats-officedocument.presentationml.slide+xml"/>
  <Override PartName="/ppt/slides/slide40.xml" ContentType="application/vnd.openxmlformats-officedocument.presentationml.slide+xml"/>
  <Override PartName="/ppt/slides/slide32.xml" ContentType="application/vnd.openxmlformats-officedocument.presentationml.slide+xml"/>
  <Override PartName="/ppt/slides/slide1.xml" ContentType="application/vnd.openxmlformats-officedocument.presentationml.slide+xml"/>
  <Override PartName="/ppt/slides/slide44.xml" ContentType="application/vnd.openxmlformats-officedocument.presentationml.slide+xml"/>
  <Override PartName="/ppt/slides/slide38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46.xml" ContentType="application/vnd.openxmlformats-officedocument.presentationml.slide+xml"/>
  <Override PartName="/ppt/slides/slide13.xml" ContentType="application/vnd.openxmlformats-officedocument.presentationml.slide+xml"/>
  <Override PartName="/ppt/slides/slide29.xml" ContentType="application/vnd.openxmlformats-officedocument.presentationml.slide+xml"/>
  <Override PartName="/ppt/slides/slide39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30.xml" ContentType="application/vnd.openxmlformats-officedocument.presentationml.slide+xml"/>
  <Override PartName="/ppt/slides/slide8.xml" ContentType="application/vnd.openxmlformats-officedocument.presentationml.slide+xml"/>
  <Override PartName="/ppt/slides/slide27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mc:PreserveAttributes="mv:*" mc:Ignorable="mv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y="68580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34.xml" Type="http://schemas.openxmlformats.org/officeDocument/2006/relationships/slide" Id="rId39"/><Relationship Target="slides/slide33.xml" Type="http://schemas.openxmlformats.org/officeDocument/2006/relationships/slide" Id="rId38"/><Relationship Target="slides/slide32.xml" Type="http://schemas.openxmlformats.org/officeDocument/2006/relationships/slide" Id="rId37"/><Relationship Target="slides/slide31.xml" Type="http://schemas.openxmlformats.org/officeDocument/2006/relationships/slide" Id="rId36"/><Relationship Target="slides/slide25.xml" Type="http://schemas.openxmlformats.org/officeDocument/2006/relationships/slide" Id="rId30"/><Relationship Target="slides/slide26.xml" Type="http://schemas.openxmlformats.org/officeDocument/2006/relationships/slide" Id="rId31"/><Relationship Target="slides/slide29.xml" Type="http://schemas.openxmlformats.org/officeDocument/2006/relationships/slide" Id="rId34"/><Relationship Target="slides/slide30.xml" Type="http://schemas.openxmlformats.org/officeDocument/2006/relationships/slide" Id="rId35"/><Relationship Target="slides/slide27.xml" Type="http://schemas.openxmlformats.org/officeDocument/2006/relationships/slide" Id="rId32"/><Relationship Target="slides/slide28.xml" Type="http://schemas.openxmlformats.org/officeDocument/2006/relationships/slide" Id="rId33"/><Relationship Target="slides/slide43.xml" Type="http://schemas.openxmlformats.org/officeDocument/2006/relationships/slide" Id="rId48"/><Relationship Target="slides/slide42.xml" Type="http://schemas.openxmlformats.org/officeDocument/2006/relationships/slide" Id="rId47"/><Relationship Target="slides/slide44.xml" Type="http://schemas.openxmlformats.org/officeDocument/2006/relationships/slide" Id="rId49"/><Relationship Target="presProps.xml" Type="http://schemas.openxmlformats.org/officeDocument/2006/relationships/presProps" Id="rId2"/><Relationship Target="theme/theme3.xml" Type="http://schemas.openxmlformats.org/officeDocument/2006/relationships/theme" Id="rId1"/><Relationship Target="slides/slide35.xml" Type="http://schemas.openxmlformats.org/officeDocument/2006/relationships/slide" Id="rId40"/><Relationship Target="slideMasters/slideMaster1.xml" Type="http://schemas.openxmlformats.org/officeDocument/2006/relationships/slideMaster" Id="rId4"/><Relationship Target="slides/slide36.xml" Type="http://schemas.openxmlformats.org/officeDocument/2006/relationships/slide" Id="rId41"/><Relationship Target="tableStyles.xml" Type="http://schemas.openxmlformats.org/officeDocument/2006/relationships/tableStyles" Id="rId3"/><Relationship Target="slides/slide37.xml" Type="http://schemas.openxmlformats.org/officeDocument/2006/relationships/slide" Id="rId42"/><Relationship Target="slides/slide38.xml" Type="http://schemas.openxmlformats.org/officeDocument/2006/relationships/slide" Id="rId43"/><Relationship Target="slides/slide39.xml" Type="http://schemas.openxmlformats.org/officeDocument/2006/relationships/slide" Id="rId44"/><Relationship Target="slides/slide40.xml" Type="http://schemas.openxmlformats.org/officeDocument/2006/relationships/slide" Id="rId45"/><Relationship Target="slides/slide41.xml" Type="http://schemas.openxmlformats.org/officeDocument/2006/relationships/slide" Id="rId46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7.xml" Type="http://schemas.openxmlformats.org/officeDocument/2006/relationships/slide" Id="rId12"/><Relationship Target="slides/slide8.xml" Type="http://schemas.openxmlformats.org/officeDocument/2006/relationships/slide" Id="rId13"/><Relationship Target="slides/slide5.xml" Type="http://schemas.openxmlformats.org/officeDocument/2006/relationships/slide" Id="rId10"/><Relationship Target="slides/slide6.xml" Type="http://schemas.openxmlformats.org/officeDocument/2006/relationships/slide" Id="rId11"/><Relationship Target="slides/slide46.xml" Type="http://schemas.openxmlformats.org/officeDocument/2006/relationships/slide" Id="rId51"/><Relationship Target="slides/slide45.xml" Type="http://schemas.openxmlformats.org/officeDocument/2006/relationships/slide" Id="rId50"/><Relationship Target="slides/slide24.xml" Type="http://schemas.openxmlformats.org/officeDocument/2006/relationships/slide" Id="rId29"/><Relationship Target="slides/slide21.xml" Type="http://schemas.openxmlformats.org/officeDocument/2006/relationships/slide" Id="rId26"/><Relationship Target="slides/slide20.xml" Type="http://schemas.openxmlformats.org/officeDocument/2006/relationships/slide" Id="rId25"/><Relationship Target="slides/slide23.xml" Type="http://schemas.openxmlformats.org/officeDocument/2006/relationships/slide" Id="rId28"/><Relationship Target="slides/slide22.xml" Type="http://schemas.openxmlformats.org/officeDocument/2006/relationships/slide" Id="rId27"/><Relationship Target="slides/slide16.xml" Type="http://schemas.openxmlformats.org/officeDocument/2006/relationships/slide" Id="rId21"/><Relationship Target="slides/slide17.xml" Type="http://schemas.openxmlformats.org/officeDocument/2006/relationships/slide" Id="rId22"/><Relationship Target="slides/slide18.xml" Type="http://schemas.openxmlformats.org/officeDocument/2006/relationships/slide" Id="rId23"/><Relationship Target="slides/slide19.xml" Type="http://schemas.openxmlformats.org/officeDocument/2006/relationships/slide" Id="rId24"/><Relationship Target="slides/slide15.xml" Type="http://schemas.openxmlformats.org/officeDocument/2006/relationships/slide" Id="rId20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4" name="Shape 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" name="Shape 25"/>
          <p:cNvSpPr/>
          <p:nvPr>
            <p:ph idx="2" type="sldImg"/>
          </p:nvPr>
        </p:nvSpPr>
        <p:spPr>
          <a:xfrm>
            <a:off y="685800" x="1143225"/>
            <a:ext cy="3429000" cx="4572225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6" name="Shape 2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9" name="Shape 2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0" name="Shape 3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1" name="Shape 3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" name="Shape 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" name="Shape 3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8" name="Shape 3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1" name="Shape 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2" name="Shape 4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43" name="Shape 4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6" name="Shape 4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7" name="Shape 4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7" name="Shape 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8" name="Shape 5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59" name="Shape 5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4" name="Shape 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2" name="Shape 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3" name="Shape 7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1" name="Shape 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2" name="Shape 8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3" name="Shape 8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6" name="Shape 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7" name="Shape 8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88" name="Shape 8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0" name="Shape 1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8" name="Shape 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1" name="Shape 13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2" name="Shape 132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7" name="Shape 1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8" name="Shape 13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2" name="Shape 14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2" name="Shape 1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3" name="Shape 15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9" name="Shape 15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0" name="Shape 16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61" name="Shape 16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6" name="Shape 1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7" name="Shape 16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2" name="Shape 1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3" name="Shape 17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9" name="Shape 1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0" name="Shape 18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6" name="Shape 1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7" name="Shape 18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88" name="Shape 18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2" name="Shape 19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3" name="Shape 19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7" name="Shape 19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8" name="Shape 198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199" name="Shape 19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5" name="Shape 2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6" name="Shape 20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0" name="Shape 2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1" name="Shape 221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22" name="Shape 22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8" name="Shape 2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9" name="Shape 22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30" name="Shape 23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34" name="Shape 23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5" name="Shape 23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36" name="Shape 23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44" name="Shape 2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5" name="Shape 24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46" name="Shape 24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텍스트가 이미지로 되어있음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5" name="Shape 2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6" name="Shape 25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57" name="Shape 25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심지어 alt 텍스트도 없음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64" name="Shape 2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5" name="Shape 26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66" name="Shape 26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74" name="Shape 27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75" name="Shape 27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76" name="Shape 27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79" name="Shape 2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0" name="Shape 28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81" name="Shape 28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85" name="Shape 28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6" name="Shape 28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287" name="Shape 28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99" name="Shape 29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00" name="Shape 30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01" name="Shape 30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13" name="Shape 3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4" name="Shape 314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15" name="Shape 31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18" name="Shape 3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9" name="Shape 31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20" name="Shape 32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24" name="Shape 3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5" name="Shape 325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26" name="Shape 32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30" name="Shape 3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1" name="Shape 331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32" name="Shape 33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36" name="Shape 3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7" name="Shape 33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38" name="Shape 33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43" name="Shape 3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4" name="Shape 344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45" name="Shape 34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48" name="Shape 3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9" name="Shape 349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50" name="Shape 35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55" name="Shape 3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56" name="Shape 356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57" name="Shape 35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2" name="Shape 36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3" name="Shape 36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64" name="Shape 36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9" name="Shape 3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0" name="Shape 370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71" name="Shape 37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76" name="Shape 3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7" name="Shape 377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78" name="Shape 37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82" name="Shape 3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3" name="Shape 383"/>
          <p:cNvSpPr/>
          <p:nvPr>
            <p:ph idx="2" type="sldImg"/>
          </p:nvPr>
        </p:nvSpPr>
        <p:spPr>
          <a:xfrm>
            <a:off y="685800" x="1143225"/>
            <a:ext cy="3429000" cx="4572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84" name="Shape 38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" type="title">
  <p:cSld name="title">
    <p:spTree>
      <p:nvGrpSpPr>
        <p:cNvPr id="7" name="Shape 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" name="Shape 8"/>
          <p:cNvSpPr txBox="1"/>
          <p:nvPr>
            <p:ph type="ctrTitle"/>
          </p:nvPr>
        </p:nvSpPr>
        <p:spPr>
          <a:xfrm>
            <a:off y="2111123" x="685800"/>
            <a:ext cy="1546500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ctr" rtl="0" indent="3048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4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" type="subTitle"/>
          </p:nvPr>
        </p:nvSpPr>
        <p:spPr>
          <a:xfrm>
            <a:off y="3786737" x="685800"/>
            <a:ext cy="1046400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ctr" rtl="0" indent="19050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trike="noStrike" u="none" b="0" cap="none" baseline="0" sz="3000" i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x" type="tx">
  <p:cSld name="tx">
    <p:spTree>
      <p:nvGrpSpPr>
        <p:cNvPr id="10" name="Shape 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" name="Shape 1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/>
            </a:lvl1pPr>
            <a:lvl2pPr rtl="0" indent="-285750" marL="742950">
              <a:defRPr/>
            </a:lvl2pPr>
            <a:lvl3pPr rtl="0" indent="-228600" marL="1143000">
              <a:defRPr/>
            </a:lvl3pPr>
            <a:lvl4pPr rtl="0" indent="-228600" marL="160020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woColTx" type="twoColTx">
  <p:cSld name="twoColTx">
    <p:spTree>
      <p:nvGrpSpPr>
        <p:cNvPr id="13" name="Shape 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body"/>
          </p:nvPr>
        </p:nvSpPr>
        <p:spPr>
          <a:xfrm>
            <a:off y="1600200" x="457200"/>
            <a:ext cy="4967700" cx="39945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id="16" name="Shape 16"/>
          <p:cNvSpPr txBox="1"/>
          <p:nvPr>
            <p:ph idx="2" type="body"/>
          </p:nvPr>
        </p:nvSpPr>
        <p:spPr>
          <a:xfrm>
            <a:off y="1600200" x="4692273"/>
            <a:ext cy="4967700" cx="39945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Only" type="titleOnly">
  <p:cSld name="titleOnly">
    <p:spTree>
      <p:nvGrpSpPr>
        <p:cNvPr id="17" name="Shape 1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" name="Shape 1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CAPTION_ONLY">
  <p:cSld name="CAPTION_ONLY">
    <p:spTree>
      <p:nvGrpSpPr>
        <p:cNvPr id="19" name="Shape 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" name="Shape 20"/>
          <p:cNvSpPr txBox="1"/>
          <p:nvPr>
            <p:ph idx="1" type="body"/>
          </p:nvPr>
        </p:nvSpPr>
        <p:spPr>
          <a:xfrm>
            <a:off y="5875078" x="457200"/>
            <a:ext cy="6927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1pPr>
            <a:lvl2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2pPr>
            <a:lvl3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3pPr>
            <a:lvl4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4pPr>
            <a:lvl5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5pPr>
            <a:lvl6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6pPr>
            <a:lvl7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7pPr>
            <a:lvl8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8pPr>
            <a:lvl9pPr algn="ctr" rtl="0" indent="-285750" marL="28575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blank" type="blank">
  <p:cSld name="blank">
    <p:spTree>
      <p:nvGrpSpPr>
        <p:cNvPr id="21" name="Shape 21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2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228600" mar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trike="noStrike" u="none" b="1" cap="none" baseline="0" sz="36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342900" marL="34290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trike="noStrike" u="none" b="0" cap="none" baseline="0" sz="30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 indent="-285750" marL="74295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 indent="-228600" marL="114300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trike="noStrike" u="none" b="0" cap="none" baseline="0" sz="24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 indent="-228600" marL="160020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 indent="-228600" marL="205740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 indent="-228600" marL="251460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 indent="-228600" marL="297180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 indent="-228600" marL="342900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 indent="-228600" marL="388620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trike="noStrike" u="none" b="0" cap="none" baseline="0" sz="180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9.png" Type="http://schemas.openxmlformats.org/officeDocument/2006/relationships/image" Id="rId3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7.png" Type="http://schemas.openxmlformats.org/officeDocument/2006/relationships/image" Id="rId3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8.png" Type="http://schemas.openxmlformats.org/officeDocument/2006/relationships/image" Id="rId3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5.png" Type="http://schemas.openxmlformats.org/officeDocument/2006/relationships/image" Id="rId4"/><Relationship Target="../media/image00.png" Type="http://schemas.openxmlformats.org/officeDocument/2006/relationships/image" Id="rId3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0.png" Type="http://schemas.openxmlformats.org/officeDocument/2006/relationships/image" Id="rId3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2.png" Type="http://schemas.openxmlformats.org/officeDocument/2006/relationships/image" Id="rId3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3.png" Type="http://schemas.openxmlformats.org/officeDocument/2006/relationships/image" Id="rId3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0.png" Type="http://schemas.openxmlformats.org/officeDocument/2006/relationships/image" Id="rId3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1.png" Type="http://schemas.openxmlformats.org/officeDocument/2006/relationships/image" Id="rId3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4.png" Type="http://schemas.openxmlformats.org/officeDocument/2006/relationships/image" Id="rId3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6.png" Type="http://schemas.openxmlformats.org/officeDocument/2006/relationships/image" Id="rId3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2.png" Type="http://schemas.openxmlformats.org/officeDocument/2006/relationships/image" Id="rId3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4.xml.rels><?xml version="1.0" encoding="UTF-8" standalone="yes"?><Relationships xmlns="http://schemas.openxmlformats.org/package/2006/relationships"><Relationship Target="../notesSlides/notesSlide2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1.png" Type="http://schemas.openxmlformats.org/officeDocument/2006/relationships/image" Id="rId3"/></Relationships>
</file>

<file path=ppt/slides/_rels/slide25.xml.rels><?xml version="1.0" encoding="UTF-8" standalone="yes"?><Relationships xmlns="http://schemas.openxmlformats.org/package/2006/relationships"><Relationship Target="../notesSlides/notesSlide2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5.png" Type="http://schemas.openxmlformats.org/officeDocument/2006/relationships/image" Id="rId3"/></Relationships>
</file>

<file path=ppt/slides/_rels/slide26.xml.rels><?xml version="1.0" encoding="UTF-8" standalone="yes"?><Relationships xmlns="http://schemas.openxmlformats.org/package/2006/relationships"><Relationship Target="../notesSlides/notesSlide2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1.png" Type="http://schemas.openxmlformats.org/officeDocument/2006/relationships/image" Id="rId3"/></Relationships>
</file>

<file path=ppt/slides/_rels/slide27.xml.rels><?xml version="1.0" encoding="UTF-8" standalone="yes"?><Relationships xmlns="http://schemas.openxmlformats.org/package/2006/relationships"><Relationship Target="../notesSlides/notesSlide2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8.xml.rels><?xml version="1.0" encoding="UTF-8" standalone="yes"?><Relationships xmlns="http://schemas.openxmlformats.org/package/2006/relationships"><Relationship Target="../notesSlides/notesSlide28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1.png" Type="http://schemas.openxmlformats.org/officeDocument/2006/relationships/image" Id="rId3"/></Relationships>
</file>

<file path=ppt/slides/_rels/slide29.xml.rels><?xml version="1.0" encoding="UTF-8" standalone="yes"?><Relationships xmlns="http://schemas.openxmlformats.org/package/2006/relationships"><Relationship Target="../notesSlides/notesSlide29.xml" Type="http://schemas.openxmlformats.org/officeDocument/2006/relationships/notesSlide" Id="rId2"/><Relationship Target="../slideLayouts/slideLayout2.xml" Type="http://schemas.openxmlformats.org/officeDocument/2006/relationships/slideLayout" Id="rId1"/><Relationship Target="http://hongdae.soho.cafe24.com/center/hongdae/imgs/new/mainmenu/img_intro.gif" Type="http://schemas.openxmlformats.org/officeDocument/2006/relationships/hyperlink" TargetMode="External" Id="rId4"/><Relationship Target="../media/image21.png" Type="http://schemas.openxmlformats.org/officeDocument/2006/relationships/image" Id="rId3"/></Relationships>
</file>

<file path=ppt/slides/_rels/slide30.xml.rels><?xml version="1.0" encoding="UTF-8" standalone="yes"?><Relationships xmlns="http://schemas.openxmlformats.org/package/2006/relationships"><Relationship Target="../notesSlides/notesSlide30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7.png" Type="http://schemas.openxmlformats.org/officeDocument/2006/relationships/image" Id="rId3"/></Relationships>
</file>

<file path=ppt/slides/_rels/slide31.xml.rels><?xml version="1.0" encoding="UTF-8" standalone="yes"?><Relationships xmlns="http://schemas.openxmlformats.org/package/2006/relationships"><Relationship Target="../notesSlides/notesSlide31.xml" Type="http://schemas.openxmlformats.org/officeDocument/2006/relationships/notesSlide" Id="rId2"/><Relationship Target="../slideLayouts/slideLayout2.xml" Type="http://schemas.openxmlformats.org/officeDocument/2006/relationships/slideLayout" Id="rId1"/><Relationship Target="http://www.airport.co.kr/mbs/www/images/contents/intro_img2.gif" Type="http://schemas.openxmlformats.org/officeDocument/2006/relationships/hyperlink" TargetMode="External" Id="rId4"/><Relationship Target="../media/image17.png" Type="http://schemas.openxmlformats.org/officeDocument/2006/relationships/image" Id="rId3"/></Relationships>
</file>

<file path=ppt/slides/_rels/slide32.xml.rels><?xml version="1.0" encoding="UTF-8" standalone="yes"?><Relationships xmlns="http://schemas.openxmlformats.org/package/2006/relationships"><Relationship Target="../notesSlides/notesSlide3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3.xml.rels><?xml version="1.0" encoding="UTF-8" standalone="yes"?><Relationships xmlns="http://schemas.openxmlformats.org/package/2006/relationships"><Relationship Target="../notesSlides/notesSlide3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4.xml.rels><?xml version="1.0" encoding="UTF-8" standalone="yes"?><Relationships xmlns="http://schemas.openxmlformats.org/package/2006/relationships"><Relationship Target="../notesSlides/notesSlide3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4.png" Type="http://schemas.openxmlformats.org/officeDocument/2006/relationships/image" Id="rId3"/></Relationships>
</file>

<file path=ppt/slides/_rels/slide35.xml.rels><?xml version="1.0" encoding="UTF-8" standalone="yes"?><Relationships xmlns="http://schemas.openxmlformats.org/package/2006/relationships"><Relationship Target="../notesSlides/notesSlide3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6.png" Type="http://schemas.openxmlformats.org/officeDocument/2006/relationships/image" Id="rId3"/></Relationships>
</file>

<file path=ppt/slides/_rels/slide36.xml.rels><?xml version="1.0" encoding="UTF-8" standalone="yes"?><Relationships xmlns="http://schemas.openxmlformats.org/package/2006/relationships"><Relationship Target="../notesSlides/notesSlide3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7.xml.rels><?xml version="1.0" encoding="UTF-8" standalone="yes"?><Relationships xmlns="http://schemas.openxmlformats.org/package/2006/relationships"><Relationship Target="../notesSlides/notesSlide3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8.xml.rels><?xml version="1.0" encoding="UTF-8" standalone="yes"?><Relationships xmlns="http://schemas.openxmlformats.org/package/2006/relationships"><Relationship Target="../notesSlides/notesSlide38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9.xml.rels><?xml version="1.0" encoding="UTF-8" standalone="yes"?><Relationships xmlns="http://schemas.openxmlformats.org/package/2006/relationships"><Relationship Target="../notesSlides/notesSlide3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40.xml.rels><?xml version="1.0" encoding="UTF-8" standalone="yes"?><Relationships xmlns="http://schemas.openxmlformats.org/package/2006/relationships"><Relationship Target="../notesSlides/notesSlide40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8.png" Type="http://schemas.openxmlformats.org/officeDocument/2006/relationships/image" Id="rId3"/></Relationships>
</file>

<file path=ppt/slides/_rels/slide41.xml.rels><?xml version="1.0" encoding="UTF-8" standalone="yes"?><Relationships xmlns="http://schemas.openxmlformats.org/package/2006/relationships"><Relationship Target="../notesSlides/notesSlide41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42.xml.rels><?xml version="1.0" encoding="UTF-8" standalone="yes"?><Relationships xmlns="http://schemas.openxmlformats.org/package/2006/relationships"><Relationship Target="../notesSlides/notesSlide4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3.png" Type="http://schemas.openxmlformats.org/officeDocument/2006/relationships/image" Id="rId3"/></Relationships>
</file>

<file path=ppt/slides/_rels/slide43.xml.rels><?xml version="1.0" encoding="UTF-8" standalone="yes"?><Relationships xmlns="http://schemas.openxmlformats.org/package/2006/relationships"><Relationship Target="../notesSlides/notesSlide4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2.png" Type="http://schemas.openxmlformats.org/officeDocument/2006/relationships/image" Id="rId3"/></Relationships>
</file>

<file path=ppt/slides/_rels/slide44.xml.rels><?xml version="1.0" encoding="UTF-8" standalone="yes"?><Relationships xmlns="http://schemas.openxmlformats.org/package/2006/relationships"><Relationship Target="../notesSlides/notesSlide4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3.png" Type="http://schemas.openxmlformats.org/officeDocument/2006/relationships/image" Id="rId3"/></Relationships>
</file>

<file path=ppt/slides/_rels/slide45.xml.rels><?xml version="1.0" encoding="UTF-8" standalone="yes"?><Relationships xmlns="http://schemas.openxmlformats.org/package/2006/relationships"><Relationship Target="../notesSlides/notesSlide4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9.png" Type="http://schemas.openxmlformats.org/officeDocument/2006/relationships/image" Id="rId3"/></Relationships>
</file>

<file path=ppt/slides/_rels/slide46.xml.rels><?xml version="1.0" encoding="UTF-8" standalone="yes"?><Relationships xmlns="http://schemas.openxmlformats.org/package/2006/relationships"><Relationship Target="../notesSlides/notesSlide4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" name="Shape 2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" name="Shape 23"/>
          <p:cNvSpPr txBox="1"/>
          <p:nvPr>
            <p:ph type="ctrTitle"/>
          </p:nvPr>
        </p:nvSpPr>
        <p:spPr>
          <a:xfrm>
            <a:off y="2111123" x="685800"/>
            <a:ext cy="1546500" cx="77724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l">
              <a:buNone/>
            </a:pPr>
            <a:r>
              <a:rPr lang="en"/>
              <a:t>사이트 클리닉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" name="Shape 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>
              <a:buNone/>
            </a:pPr>
            <a:r>
              <a:rPr lang="en"/>
              <a:t>검색엔진최적화(SEO)에 대한 오해 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" name="Shape 3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검색엔진최적화(SEO)에 대한 오해 </a:t>
            </a:r>
          </a:p>
        </p:txBody>
      </p:sp>
      <p:sp>
        <p:nvSpPr>
          <p:cNvPr id="34" name="Shape 34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>
                <a:solidFill>
                  <a:srgbClr val="000000"/>
                </a:solidFill>
              </a:rPr>
              <a:t>SEO = 검색엔진 상위등록</a:t>
            </a:r>
          </a:p>
          <a:p>
            <a:pPr rtl="0" lvl="1" indent="-419100" marL="9144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25000"/>
              <a:buFont typeface="Courier New"/>
              <a:buChar char="o"/>
            </a:pPr>
            <a:r>
              <a:rPr sz="2400" lang="en">
                <a:solidFill>
                  <a:srgbClr val="000000"/>
                </a:solidFill>
              </a:rPr>
              <a:t>검색엔진이 쉽게 수집하고 색인하도록 하는 효과적 방법</a:t>
            </a:r>
          </a:p>
          <a:p>
            <a:pPr rtl="0" lvl="0" indent="-419100" marL="4572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>
                <a:solidFill>
                  <a:srgbClr val="000000"/>
                </a:solidFill>
              </a:rPr>
              <a:t>Google과 제휴한 최적화 업체 - "검색 엔진의 모든 알고리즘을 분석합니다." </a:t>
            </a:r>
          </a:p>
          <a:p>
            <a:pPr rtl="0" lvl="1" indent="-419100" marL="9144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>
                <a:solidFill>
                  <a:srgbClr val="000000"/>
                </a:solidFill>
              </a:rPr>
              <a:t>구글의 알고리즘 변화 연간 500회 이상 (1.6 회/ 1일)</a:t>
            </a:r>
          </a:p>
          <a:p>
            <a:pPr rtl="0" lvl="1" indent="-419100" marL="9144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>
                <a:solidFill>
                  <a:srgbClr val="000000"/>
                </a:solidFill>
              </a:rPr>
              <a:t>변화하는 검색엔진</a:t>
            </a:r>
          </a:p>
          <a:p>
            <a:pPr rtl="0" lvl="0" indent="-419100" marL="4572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>
                <a:solidFill>
                  <a:srgbClr val="000000"/>
                </a:solidFill>
              </a:rPr>
              <a:t>애드센스, 맞춤 검색, 웹마스터 도구 등의 구글 제품이용 = 검색엔진에 유리하게 적용</a:t>
            </a:r>
          </a:p>
          <a:p>
            <a:pPr rtl="0" lvl="1" indent="-419100" marL="9144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">
                <a:solidFill>
                  <a:srgbClr val="000000"/>
                </a:solidFill>
              </a:rPr>
              <a:t>구글 검색은 구글의 다른 제품과 독립적으로 운영 </a:t>
            </a:r>
          </a:p>
          <a:p>
            <a:r>
              <a:t/>
            </a:r>
          </a:p>
        </p:txBody>
      </p:sp>
      <p:sp>
        <p:nvSpPr>
          <p:cNvPr id="35" name="Shape 35"/>
          <p:cNvSpPr txBox="1"/>
          <p:nvPr/>
        </p:nvSpPr>
        <p:spPr>
          <a:xfrm>
            <a:off y="1759900" x="2538900"/>
            <a:ext cy="2819100" cx="40661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sz="19000" lang="en">
                <a:solidFill>
                  <a:srgbClr val="FF0000"/>
                </a:solidFill>
              </a:rPr>
              <a:t>NO</a:t>
            </a:r>
          </a:p>
        </p:txBody>
      </p:sp>
    </p:spTree>
  </p:cSld>
  <p:clrMapOvr>
    <a:masterClrMapping/>
  </p:clrMapOvr>
  <p:transition spd="slow">
    <p:cut/>
  </p:transition>
  <p:timing>
    <p:tnLst>
      <p:par>
        <p:cTn restart="never" dur="indefinite" nodeType="tmRoot">
          <p:childTnLst>
            <p:seq nextAc="seek" concurrent="1">
              <p:cTn id="2" dur="indefinite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presetID="2" fill="hold" presetSubtype="8" presetClass="entr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" name="Shape 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y="1638300" x="457200"/>
            <a:ext cy="2201399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buNone/>
            </a:pPr>
            <a:r>
              <a:rPr lang="en"/>
              <a:t>잠깐~!!</a:t>
            </a:r>
          </a:p>
          <a:p>
            <a:pPr algn="ctr" rtl="0" lvl="0">
              <a:buNone/>
            </a:pPr>
            <a:r>
              <a:rPr lang="en"/>
              <a:t>여러분의 사이트는 열려 있습니까? 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" name="Shape 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>
              <a:buNone/>
            </a:pPr>
            <a:r>
              <a:rPr lang="en"/>
              <a:t>개방은 최적화의 기본~!!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" name="Shape 4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0" name="Shape 5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개방: robots.txt로 차단된 경우</a:t>
            </a:r>
          </a:p>
        </p:txBody>
      </p:sp>
      <p:sp>
        <p:nvSpPr>
          <p:cNvPr id="51" name="Shape 51"/>
          <p:cNvSpPr/>
          <p:nvPr/>
        </p:nvSpPr>
        <p:spPr>
          <a:xfrm>
            <a:off y="1587625" x="499595"/>
            <a:ext cy="539700" cx="6878700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rtl="0" lvl="0">
              <a:buNone/>
            </a:pP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http://www.____travel.com</a:t>
            </a:r>
          </a:p>
        </p:txBody>
      </p:sp>
      <p:sp>
        <p:nvSpPr>
          <p:cNvPr id="52" name="Shape 52"/>
          <p:cNvSpPr/>
          <p:nvPr/>
        </p:nvSpPr>
        <p:spPr>
          <a:xfrm>
            <a:off y="5685875" x="6241100"/>
            <a:ext cy="113100" cx="390599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53" name="Shape 53"/>
          <p:cNvSpPr/>
          <p:nvPr/>
        </p:nvSpPr>
        <p:spPr>
          <a:xfrm>
            <a:off y="6091665" x="5545017"/>
            <a:ext cy="113100" cx="390599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54" name="Shape 54"/>
          <p:cNvSpPr/>
          <p:nvPr/>
        </p:nvSpPr>
        <p:spPr>
          <a:xfrm>
            <a:off y="2136092" x="502455"/>
            <a:ext cy="4543699" cx="686817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55" name="Shape 55"/>
          <p:cNvSpPr/>
          <p:nvPr/>
        </p:nvSpPr>
        <p:spPr>
          <a:xfrm>
            <a:off y="2545456" x="3418475"/>
            <a:ext cy="384000" cx="978299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56" name="Shape 56"/>
          <p:cNvSpPr/>
          <p:nvPr/>
        </p:nvSpPr>
        <p:spPr>
          <a:xfrm>
            <a:off y="2524419" x="664756"/>
            <a:ext cy="178799" cx="426000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개방: robots.txt로 차단된 경우</a:t>
            </a:r>
          </a:p>
        </p:txBody>
      </p:sp>
      <p:sp>
        <p:nvSpPr>
          <p:cNvPr id="62" name="Shape 62"/>
          <p:cNvSpPr/>
          <p:nvPr/>
        </p:nvSpPr>
        <p:spPr>
          <a:xfrm>
            <a:off y="1587625" x="489313"/>
            <a:ext cy="539700" cx="6878700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rtl="0" lvl="0">
              <a:buNone/>
            </a:pP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http://www.____travel.com/</a:t>
            </a: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robots.txt</a:t>
            </a:r>
          </a:p>
        </p:txBody>
      </p:sp>
      <p:sp>
        <p:nvSpPr>
          <p:cNvPr id="63" name="Shape 63"/>
          <p:cNvSpPr/>
          <p:nvPr/>
        </p:nvSpPr>
        <p:spPr>
          <a:xfrm>
            <a:off y="2190025" x="493525"/>
            <a:ext cy="4333799" cx="6878700"/>
          </a:xfrm>
          <a:prstGeom prst="rect">
            <a:avLst/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sz="3600" lang="en"/>
              <a:t>User-agent: *</a:t>
            </a:r>
          </a:p>
          <a:p>
            <a:pPr>
              <a:buNone/>
            </a:pPr>
            <a:r>
              <a:rPr sz="3600" lang="en"/>
              <a:t>Disallow: /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8" name="Shape 68"/>
          <p:cNvSpPr/>
          <p:nvPr/>
        </p:nvSpPr>
        <p:spPr>
          <a:xfrm>
            <a:off y="2207962" x="0"/>
            <a:ext cy="1984875" cx="9144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69" name="Shape 6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개방: noindex 메타 태그의 사용</a:t>
            </a:r>
          </a:p>
        </p:txBody>
      </p:sp>
      <p:sp>
        <p:nvSpPr>
          <p:cNvPr id="70" name="Shape 70"/>
          <p:cNvSpPr txBox="1"/>
          <p:nvPr/>
        </p:nvSpPr>
        <p:spPr>
          <a:xfrm>
            <a:off y="3117533" x="693670"/>
            <a:ext cy="382499" cx="8410499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71" name="Shape 71"/>
          <p:cNvSpPr txBox="1"/>
          <p:nvPr>
            <p:ph idx="1" type="body"/>
          </p:nvPr>
        </p:nvSpPr>
        <p:spPr>
          <a:xfrm>
            <a:off y="4265946" x="457200"/>
            <a:ext cy="2073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17500" marL="457200">
              <a:spcBef>
                <a:spcPts val="0"/>
              </a:spcBef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>
                <a:solidFill>
                  <a:srgbClr val="000000"/>
                </a:solidFill>
              </a:rPr>
              <a:t>noindex: 검색엔진이 해당 페이지를 색인하지 말 것을 알려줌</a:t>
            </a:r>
          </a:p>
          <a:p>
            <a:pPr rtl="0" lvl="0" indent="-317500" marL="457200">
              <a:spcBef>
                <a:spcPts val="0"/>
              </a:spcBef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>
                <a:solidFill>
                  <a:srgbClr val="000000"/>
                </a:solidFill>
              </a:rPr>
              <a:t>nofollow: 해당 페이지에 포함된 링크를 검색로봇이 따라가지 말 것을 알려줌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5" name="Shape 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6" name="Shape 7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개방: 방화벽으로 사이트가 차단된 경우</a:t>
            </a:r>
          </a:p>
        </p:txBody>
      </p:sp>
      <p:sp>
        <p:nvSpPr>
          <p:cNvPr id="77" name="Shape 77"/>
          <p:cNvSpPr/>
          <p:nvPr/>
        </p:nvSpPr>
        <p:spPr>
          <a:xfrm>
            <a:off y="1739375" x="485298"/>
            <a:ext cy="3691499" cx="81734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78" name="Shape 78"/>
          <p:cNvSpPr/>
          <p:nvPr/>
        </p:nvSpPr>
        <p:spPr>
          <a:xfrm>
            <a:off y="2268825" x="4506625"/>
            <a:ext cy="302400" cx="626400"/>
          </a:xfrm>
          <a:prstGeom prst="rect">
            <a:avLst/>
          </a:prstGeom>
          <a:solidFill>
            <a:srgbClr val="EFEFEF"/>
          </a:solidFill>
          <a:ln w="19050" cap="flat">
            <a:solidFill>
              <a:srgbClr val="EFEFE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79" name="Shape 79"/>
          <p:cNvSpPr/>
          <p:nvPr/>
        </p:nvSpPr>
        <p:spPr>
          <a:xfrm>
            <a:off y="2952230" x="5777894"/>
            <a:ext cy="302400" cx="728699"/>
          </a:xfrm>
          <a:prstGeom prst="rect">
            <a:avLst/>
          </a:prstGeom>
          <a:solidFill>
            <a:schemeClr val="lt1"/>
          </a:solidFill>
          <a:ln w="19050" cap="flat">
            <a:solidFill>
              <a:schemeClr val="lt1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80" name="Shape 80"/>
          <p:cNvSpPr txBox="1"/>
          <p:nvPr/>
        </p:nvSpPr>
        <p:spPr>
          <a:xfrm>
            <a:off y="5710400" x="563700"/>
            <a:ext cy="483900" cx="8123100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sz="1800" lang="en"/>
              <a:t>Mozilla/5.0 (compatible; Googlebot/2.1; +http://www.google.com/bot.html) </a:t>
            </a:r>
          </a:p>
          <a:p>
            <a:pPr>
              <a:buNone/>
            </a:pPr>
            <a:r>
              <a:rPr sz="1800" lang="en"/>
              <a:t>Google-bot 의 user-agent 를 이용하여 사이트 접근시 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4" name="Shape 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5" name="Shape 85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buNone/>
            </a:pPr>
            <a:r>
              <a:rPr b="1" sz="3600" lang="en"/>
              <a:t>타이틀(title) 태그</a:t>
            </a:r>
          </a:p>
          <a:p>
            <a:r>
              <a:t/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9" name="Shape 8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0" name="Shape 9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타이틀(title) 태그</a:t>
            </a:r>
          </a:p>
        </p:txBody>
      </p:sp>
      <p:sp>
        <p:nvSpPr>
          <p:cNvPr id="91" name="Shape 91"/>
          <p:cNvSpPr/>
          <p:nvPr/>
        </p:nvSpPr>
        <p:spPr>
          <a:xfrm>
            <a:off y="2217350" x="5609900"/>
            <a:ext cy="368400" cx="23247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92" name="Shape 92"/>
          <p:cNvSpPr/>
          <p:nvPr/>
        </p:nvSpPr>
        <p:spPr>
          <a:xfrm>
            <a:off y="5481025" x="301075"/>
            <a:ext cy="368400" cx="7770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93" name="Shape 93"/>
          <p:cNvSpPr/>
          <p:nvPr/>
        </p:nvSpPr>
        <p:spPr>
          <a:xfrm>
            <a:off y="1836612" x="799337"/>
            <a:ext cy="1247775" cx="63150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94" name="Shape 94"/>
          <p:cNvSpPr txBox="1"/>
          <p:nvPr/>
        </p:nvSpPr>
        <p:spPr>
          <a:xfrm>
            <a:off y="1963158" x="409770"/>
            <a:ext cy="382499" cx="3082800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95" name="Shape 95"/>
          <p:cNvSpPr/>
          <p:nvPr/>
        </p:nvSpPr>
        <p:spPr>
          <a:xfrm>
            <a:off y="2380100" x="1800775"/>
            <a:ext cy="204299" cx="11534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96" name="Shape 96"/>
          <p:cNvSpPr/>
          <p:nvPr/>
        </p:nvSpPr>
        <p:spPr>
          <a:xfrm>
            <a:off y="3328987" x="800100"/>
            <a:ext cy="1266825" cx="75438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  <p:sp>
        <p:nvSpPr>
          <p:cNvPr id="97" name="Shape 97"/>
          <p:cNvSpPr/>
          <p:nvPr/>
        </p:nvSpPr>
        <p:spPr>
          <a:xfrm>
            <a:off y="3500375" x="2153525"/>
            <a:ext cy="204299" cx="13010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98" name="Shape 98"/>
          <p:cNvSpPr/>
          <p:nvPr/>
        </p:nvSpPr>
        <p:spPr>
          <a:xfrm>
            <a:off y="3791025" x="1455725"/>
            <a:ext cy="204299" cx="3194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99" name="Shape 99"/>
          <p:cNvSpPr txBox="1"/>
          <p:nvPr/>
        </p:nvSpPr>
        <p:spPr>
          <a:xfrm>
            <a:off y="3410957" x="409770"/>
            <a:ext cy="382499" cx="6479699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타이틀(title) 태그: 잘못 사용된 예</a:t>
            </a:r>
          </a:p>
        </p:txBody>
      </p:sp>
      <p:grpSp>
        <p:nvGrpSpPr>
          <p:cNvPr id="105" name="Shape 105"/>
          <p:cNvGrpSpPr/>
          <p:nvPr/>
        </p:nvGrpSpPr>
        <p:grpSpPr>
          <a:xfrm>
            <a:off y="1618597" x="553232"/>
            <a:ext cy="4985400" cx="5887145"/>
            <a:chOff y="1770997" x="705632"/>
            <a:chExt cy="4985400" cx="5887145"/>
          </a:xfrm>
        </p:grpSpPr>
        <p:sp>
          <p:nvSpPr>
            <p:cNvPr id="106" name="Shape 106"/>
            <p:cNvSpPr/>
            <p:nvPr/>
          </p:nvSpPr>
          <p:spPr>
            <a:xfrm>
              <a:off y="1770997" x="705632"/>
              <a:ext cy="4985400" cx="5887145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</p:sp>
        <p:sp>
          <p:nvSpPr>
            <p:cNvPr id="107" name="Shape 107"/>
            <p:cNvSpPr/>
            <p:nvPr/>
          </p:nvSpPr>
          <p:spPr>
            <a:xfrm>
              <a:off y="1816175" x="3108939"/>
              <a:ext cy="206400" cx="4602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>
                <a:buNone/>
              </a:pPr>
              <a:r>
                <a:rPr sz="1200" lang="en">
                  <a:solidFill>
                    <a:srgbClr val="0000FF"/>
                  </a:solidFill>
                </a:rPr>
                <a:t>OO</a:t>
              </a:r>
            </a:p>
          </p:txBody>
        </p:sp>
        <p:sp>
          <p:nvSpPr>
            <p:cNvPr id="108" name="Shape 108"/>
            <p:cNvSpPr/>
            <p:nvPr/>
          </p:nvSpPr>
          <p:spPr>
            <a:xfrm>
              <a:off y="1816175" x="5453733"/>
              <a:ext cy="206400" cx="8373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>
                <a:buNone/>
              </a:pPr>
              <a:r>
                <a:rPr lang="en">
                  <a:solidFill>
                    <a:srgbClr val="0000FF"/>
                  </a:solidFill>
                </a:rPr>
                <a:t>OOOO</a:t>
              </a:r>
            </a:p>
          </p:txBody>
        </p:sp>
        <p:sp>
          <p:nvSpPr>
            <p:cNvPr id="109" name="Shape 109"/>
            <p:cNvSpPr/>
            <p:nvPr/>
          </p:nvSpPr>
          <p:spPr>
            <a:xfrm>
              <a:off y="3123734" x="3108939"/>
              <a:ext cy="206400" cx="4602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 rtl="0" lvl="0">
                <a:buNone/>
              </a:pPr>
              <a:r>
                <a:rPr sz="1200" lang="en">
                  <a:solidFill>
                    <a:srgbClr val="0000FF"/>
                  </a:solidFill>
                </a:rPr>
                <a:t>OO</a:t>
              </a:r>
            </a:p>
          </p:txBody>
        </p:sp>
        <p:sp>
          <p:nvSpPr>
            <p:cNvPr id="110" name="Shape 110"/>
            <p:cNvSpPr/>
            <p:nvPr/>
          </p:nvSpPr>
          <p:spPr>
            <a:xfrm>
              <a:off y="4431294" x="3108939"/>
              <a:ext cy="206400" cx="4602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 rtl="0" lvl="0">
                <a:buNone/>
              </a:pPr>
              <a:r>
                <a:rPr sz="1200" lang="en">
                  <a:solidFill>
                    <a:srgbClr val="0000FF"/>
                  </a:solidFill>
                </a:rPr>
                <a:t>OO</a:t>
              </a:r>
            </a:p>
          </p:txBody>
        </p:sp>
        <p:sp>
          <p:nvSpPr>
            <p:cNvPr id="111" name="Shape 111"/>
            <p:cNvSpPr/>
            <p:nvPr/>
          </p:nvSpPr>
          <p:spPr>
            <a:xfrm>
              <a:off y="5738854" x="3108939"/>
              <a:ext cy="206400" cx="4602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 rtl="0" lvl="0">
                <a:buNone/>
              </a:pPr>
              <a:r>
                <a:rPr sz="1200" lang="en">
                  <a:solidFill>
                    <a:srgbClr val="0000FF"/>
                  </a:solidFill>
                </a:rPr>
                <a:t>OO</a:t>
              </a:r>
            </a:p>
          </p:txBody>
        </p:sp>
        <p:sp>
          <p:nvSpPr>
            <p:cNvPr id="112" name="Shape 112"/>
            <p:cNvSpPr/>
            <p:nvPr/>
          </p:nvSpPr>
          <p:spPr>
            <a:xfrm>
              <a:off y="3123024" x="5453733"/>
              <a:ext cy="206400" cx="8373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 rtl="0" lvl="0">
                <a:buNone/>
              </a:pPr>
              <a:r>
                <a:rPr lang="en">
                  <a:solidFill>
                    <a:srgbClr val="0000FF"/>
                  </a:solidFill>
                </a:rPr>
                <a:t>OOOO</a:t>
              </a:r>
            </a:p>
          </p:txBody>
        </p:sp>
        <p:sp>
          <p:nvSpPr>
            <p:cNvPr id="113" name="Shape 113"/>
            <p:cNvSpPr/>
            <p:nvPr/>
          </p:nvSpPr>
          <p:spPr>
            <a:xfrm>
              <a:off y="5738854" x="5453733"/>
              <a:ext cy="206400" cx="837300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>
              <a:pPr rtl="0" lvl="0">
                <a:buNone/>
              </a:pPr>
              <a:r>
                <a:rPr lang="en">
                  <a:solidFill>
                    <a:srgbClr val="0000FF"/>
                  </a:solidFill>
                </a:rPr>
                <a:t>OOOO</a:t>
              </a:r>
            </a:p>
          </p:txBody>
        </p:sp>
        <p:sp>
          <p:nvSpPr>
            <p:cNvPr id="114" name="Shape 114"/>
            <p:cNvSpPr/>
            <p:nvPr/>
          </p:nvSpPr>
          <p:spPr>
            <a:xfrm>
              <a:off y="2088675" x="752900"/>
              <a:ext cy="218699" cx="1396499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/>
          </p:txBody>
        </p:sp>
        <p:sp>
          <p:nvSpPr>
            <p:cNvPr id="115" name="Shape 115"/>
            <p:cNvSpPr/>
            <p:nvPr/>
          </p:nvSpPr>
          <p:spPr>
            <a:xfrm>
              <a:off y="3384075" x="752900"/>
              <a:ext cy="218699" cx="1396499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/>
          </p:txBody>
        </p:sp>
        <p:sp>
          <p:nvSpPr>
            <p:cNvPr id="116" name="Shape 116"/>
            <p:cNvSpPr/>
            <p:nvPr/>
          </p:nvSpPr>
          <p:spPr>
            <a:xfrm>
              <a:off y="6026755" x="752900"/>
              <a:ext cy="218699" cx="1396499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/>
          </p:txBody>
        </p:sp>
        <p:sp>
          <p:nvSpPr>
            <p:cNvPr id="117" name="Shape 117"/>
            <p:cNvSpPr/>
            <p:nvPr/>
          </p:nvSpPr>
          <p:spPr>
            <a:xfrm>
              <a:off y="4717644" x="725200"/>
              <a:ext cy="218699" cx="1396499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/>
          </p:txBody>
        </p:sp>
      </p:grp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타이틀(title) 태그: 잘못 사용된 예</a:t>
            </a:r>
          </a:p>
        </p:txBody>
      </p:sp>
      <p:sp>
        <p:nvSpPr>
          <p:cNvPr id="123" name="Shape 123"/>
          <p:cNvSpPr/>
          <p:nvPr/>
        </p:nvSpPr>
        <p:spPr>
          <a:xfrm>
            <a:off y="2217350" x="5609900"/>
            <a:ext cy="368400" cx="23247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124" name="Shape 124"/>
          <p:cNvSpPr/>
          <p:nvPr/>
        </p:nvSpPr>
        <p:spPr>
          <a:xfrm>
            <a:off y="5204200" x="7934600"/>
            <a:ext cy="368400" cx="11933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125" name="Shape 125"/>
          <p:cNvSpPr/>
          <p:nvPr/>
        </p:nvSpPr>
        <p:spPr>
          <a:xfrm>
            <a:off y="5481025" x="301075"/>
            <a:ext cy="368400" cx="7770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126" name="Shape 126"/>
          <p:cNvSpPr txBox="1"/>
          <p:nvPr/>
        </p:nvSpPr>
        <p:spPr>
          <a:xfrm>
            <a:off y="4119141" x="773155"/>
            <a:ext cy="2539799" cx="78408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rtl="0" lvl="0" indent="-317500" marL="457200"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/>
              <a:t>oooo.co.kr/</a:t>
            </a:r>
          </a:p>
          <a:p>
            <a:r>
              <a:t/>
            </a:r>
          </a:p>
          <a:p>
            <a:pPr rtl="0" lvl="0" indent="-317500" marL="457200"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/>
              <a:t>oooo.co.kr/items/view.do?seq=410&amp;teachingType=group&amp;saleType=teach</a:t>
            </a:r>
          </a:p>
          <a:p>
            <a:r>
              <a:t/>
            </a:r>
          </a:p>
          <a:p>
            <a:pPr rtl="0" lvl="0" indent="-317500" marL="457200"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/>
              <a:t>oooo.co.kr/items/view.do?seq=355&amp;teachingType=sale&amp;page=&amp;bigcat=knowledge&amp;midcat=humanities&amp;catCode=philosophy</a:t>
            </a:r>
          </a:p>
        </p:txBody>
      </p:sp>
      <p:sp>
        <p:nvSpPr>
          <p:cNvPr id="127" name="Shape 127"/>
          <p:cNvSpPr/>
          <p:nvPr/>
        </p:nvSpPr>
        <p:spPr>
          <a:xfrm>
            <a:off y="2953950" x="0"/>
            <a:ext cy="414599" cx="91382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128" name="Shape 128"/>
          <p:cNvSpPr/>
          <p:nvPr/>
        </p:nvSpPr>
        <p:spPr>
          <a:xfrm>
            <a:off y="1468820" x="0"/>
            <a:ext cy="2396358" cx="914399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129" name="Shape 129"/>
          <p:cNvSpPr txBox="1"/>
          <p:nvPr/>
        </p:nvSpPr>
        <p:spPr>
          <a:xfrm>
            <a:off y="3193733" x="-68329"/>
            <a:ext cy="382499" cx="8410499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130" name="Shape 130"/>
          <p:cNvSpPr/>
          <p:nvPr/>
        </p:nvSpPr>
        <p:spPr>
          <a:xfrm>
            <a:off y="1539012" x="1541398"/>
            <a:ext cy="148200" cx="3260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4" name="Shape 13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5" name="Shape 13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타이틀(title) 태그</a:t>
            </a:r>
          </a:p>
        </p:txBody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웹페이지 내용을 대표하는 가장 효과적인 방법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sz="3000" lang="en">
                <a:solidFill>
                  <a:srgbClr val="222222"/>
                </a:solidFill>
              </a:rPr>
              <a:t>모든 웹페이지에 &lt;title&gt; 태그 넣기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sz="3000" lang="en"/>
              <a:t>구체적이고 간결한 제목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sz="3000" lang="en"/>
              <a:t>유사 키워드를 반복 사용하지 않기 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0" name="Shape 1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1" name="Shape 141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buNone/>
            </a:pPr>
            <a:r>
              <a:rPr lang="en"/>
              <a:t>메타(meta) 태그의 description 속성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5" name="Shape 1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메타(meta) 태그의 description 속성 사용 </a:t>
            </a:r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grpSp>
        <p:nvGrpSpPr>
          <p:cNvPr id="148" name="Shape 148"/>
          <p:cNvGrpSpPr/>
          <p:nvPr/>
        </p:nvGrpSpPr>
        <p:grpSpPr>
          <a:xfrm>
            <a:off y="1635272" x="493919"/>
            <a:ext cy="1068450" cx="8175849"/>
            <a:chOff y="1635272" x="493919"/>
            <a:chExt cy="1068450" cx="8175849"/>
          </a:xfrm>
        </p:grpSpPr>
        <p:sp>
          <p:nvSpPr>
            <p:cNvPr id="149" name="Shape 149"/>
            <p:cNvSpPr/>
            <p:nvPr/>
          </p:nvSpPr>
          <p:spPr>
            <a:xfrm>
              <a:off y="1635272" x="493919"/>
              <a:ext cy="1068450" cx="8175849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</p:sp>
        <p:sp>
          <p:nvSpPr>
            <p:cNvPr id="150" name="Shape 150"/>
            <p:cNvSpPr/>
            <p:nvPr/>
          </p:nvSpPr>
          <p:spPr>
            <a:xfrm>
              <a:off y="1932981" x="586070"/>
              <a:ext cy="231300" cx="529499"/>
            </a:xfrm>
            <a:prstGeom prst="rect">
              <a:avLst/>
            </a:prstGeom>
            <a:solidFill>
              <a:srgbClr val="FFFFFF"/>
            </a:solidFill>
            <a:ln w="19050" cap="flat">
              <a:solidFill>
                <a:srgbClr val="FFFFFF"/>
              </a:solidFill>
              <a:prstDash val="solid"/>
              <a:round/>
              <a:headEnd w="med" len="med" type="none"/>
              <a:tailEnd w="med" len="med" type="none"/>
            </a:ln>
          </p:spPr>
          <p:txBody>
            <a:bodyPr bIns="91425" rIns="91425" lIns="91425" tIns="91425" anchor="ctr" anchorCtr="0">
              <a:noAutofit/>
            </a:bodyPr>
            <a:lstStyle/>
            <a:p/>
          </p:txBody>
        </p:sp>
        <p:cxnSp>
          <p:nvCxnSpPr>
            <p:cNvPr id="151" name="Shape 151"/>
            <p:cNvCxnSpPr/>
            <p:nvPr/>
          </p:nvCxnSpPr>
          <p:spPr>
            <a:xfrm>
              <a:off y="2124831" x="575788"/>
              <a:ext cy="0" cx="529499"/>
            </a:xfrm>
            <a:prstGeom prst="straightConnector1">
              <a:avLst/>
            </a:prstGeom>
            <a:noFill/>
            <a:ln w="19050" cap="flat">
              <a:solidFill>
                <a:srgbClr val="6AA84F"/>
              </a:solidFill>
              <a:prstDash val="solid"/>
              <a:round/>
              <a:headEnd w="lg" len="lg" type="none"/>
              <a:tailEnd w="lg" len="lg" type="none"/>
            </a:ln>
          </p:spPr>
        </p:cxnSp>
      </p:grp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5" name="Shape 15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6" name="Shape 15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기본 HTML  tag 활용 </a:t>
            </a:r>
          </a:p>
        </p:txBody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b="1" sz="3600" lang="en">
                <a:solidFill>
                  <a:srgbClr val="000000"/>
                </a:solidFill>
              </a:rPr>
              <a:t>Meta(메타) description </a:t>
            </a:r>
          </a:p>
          <a:p>
            <a:pPr>
              <a:buNone/>
            </a:pPr>
            <a:r>
              <a:rPr b="1" sz="3600" lang="en">
                <a:solidFill>
                  <a:srgbClr val="000000"/>
                </a:solidFill>
              </a:rPr>
              <a:t>view-source:http://applebidet.co.kr/</a:t>
            </a:r>
          </a:p>
        </p:txBody>
      </p:sp>
      <p:sp>
        <p:nvSpPr>
          <p:cNvPr id="158" name="Shape 158"/>
          <p:cNvSpPr/>
          <p:nvPr/>
        </p:nvSpPr>
        <p:spPr>
          <a:xfrm>
            <a:off y="625341" x="533400"/>
            <a:ext cy="5772370" cx="81448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2" name="Shape 16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3" name="Shape 16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/>
        </p:txBody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165" name="Shape 165"/>
          <p:cNvSpPr/>
          <p:nvPr/>
        </p:nvSpPr>
        <p:spPr>
          <a:xfrm>
            <a:off y="2527700" x="422604"/>
            <a:ext cy="382792" cx="82987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9" name="Shape 1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0" name="Shape 17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메타(meta) 태그의 description 속성 사용 </a:t>
            </a:r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웹페이지에 대한 간결하고 명확한 요약정보 제공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lang="en"/>
              <a:t>모든 페이지에 description 속성을 사용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lang="en"/>
              <a:t>웹페이지마다 다른 내용을 제공</a:t>
            </a:r>
          </a:p>
          <a:p>
            <a:r>
              <a:t/>
            </a:r>
          </a:p>
          <a:p>
            <a:pPr rtl="0" lvl="1" indent="-381000" marL="914400">
              <a:buClr>
                <a:schemeClr val="dk1"/>
              </a:buClr>
              <a:buSzPct val="80000"/>
              <a:buFont typeface="Courier New"/>
              <a:buChar char="o"/>
            </a:pPr>
            <a:r>
              <a:rPr lang="en"/>
              <a:t>내용을 명확하게 기술할 것</a:t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5" name="Shape 1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6" name="Shape 17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메타(meta) 태그의 description 속성 사용 </a:t>
            </a:r>
          </a:p>
        </p:txBody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
</a:t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pPr rtl="0" lvl="0">
              <a:buNone/>
            </a:pPr>
            <a:r>
              <a:rPr lang="en"/>
              <a:t>* description 속성에 문장형식의 요약을 포함한 경우</a:t>
            </a:r>
          </a:p>
        </p:txBody>
      </p:sp>
      <p:sp>
        <p:nvSpPr>
          <p:cNvPr id="178" name="Shape 178"/>
          <p:cNvSpPr/>
          <p:nvPr/>
        </p:nvSpPr>
        <p:spPr>
          <a:xfrm>
            <a:off y="2302283" x="0"/>
            <a:ext cy="1137732" cx="91440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2" name="Shape 1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3" name="Shape 18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메타(meta) 태그의 description 속성 사용 </a:t>
            </a:r>
          </a:p>
        </p:txBody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
</a:t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pPr rtl="0" lvl="0">
              <a:buNone/>
            </a:pPr>
            <a:r>
              <a:rPr lang="en"/>
              <a:t>* description 속성에 구조화된 데이터를 포함한 경우</a:t>
            </a:r>
          </a:p>
        </p:txBody>
      </p:sp>
      <p:sp>
        <p:nvSpPr>
          <p:cNvPr id="185" name="Shape 185"/>
          <p:cNvSpPr/>
          <p:nvPr/>
        </p:nvSpPr>
        <p:spPr>
          <a:xfrm>
            <a:off y="2674201" x="475334"/>
            <a:ext cy="1101473" cx="83257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9" name="Shape 18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0" name="Shape 190"/>
          <p:cNvSpPr/>
          <p:nvPr/>
        </p:nvSpPr>
        <p:spPr>
          <a:xfrm>
            <a:off y="1501999" x="755759"/>
            <a:ext cy="5078042" cx="7632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191" name="Shape 19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HTML 개선사항 - 웹마스터 도구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5" name="Shape 19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6" name="Shape 196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buNone/>
            </a:pPr>
            <a:r>
              <a:rPr lang="en"/>
              <a:t>잘못된 이미지의 사용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0" name="Shape 2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1" name="Shape 20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/>
        </p:txBody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03" name="Shape 203"/>
          <p:cNvSpPr/>
          <p:nvPr/>
        </p:nvSpPr>
        <p:spPr>
          <a:xfrm>
            <a:off y="1577301" x="457200"/>
            <a:ext cy="4968625" cx="82155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04" name="Shape 204"/>
          <p:cNvSpPr/>
          <p:nvPr/>
        </p:nvSpPr>
        <p:spPr>
          <a:xfrm>
            <a:off y="1711925" x="1209625"/>
            <a:ext cy="92399" cx="194700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8" name="Shape 2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9" name="Shape 209"/>
          <p:cNvSpPr/>
          <p:nvPr/>
        </p:nvSpPr>
        <p:spPr>
          <a:xfrm>
            <a:off y="732420" x="391425"/>
            <a:ext cy="4871137" cx="82605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10" name="Shape 210"/>
          <p:cNvSpPr/>
          <p:nvPr/>
        </p:nvSpPr>
        <p:spPr>
          <a:xfrm>
            <a:off y="904402" x="2215176"/>
            <a:ext cy="218699" cx="5162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1" name="Shape 211"/>
          <p:cNvSpPr/>
          <p:nvPr/>
        </p:nvSpPr>
        <p:spPr>
          <a:xfrm>
            <a:off y="3676223" x="2278131"/>
            <a:ext cy="184500" cx="4764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2" name="Shape 212"/>
          <p:cNvSpPr/>
          <p:nvPr/>
        </p:nvSpPr>
        <p:spPr>
          <a:xfrm>
            <a:off y="5127626" x="2278131"/>
            <a:ext cy="218699" cx="4764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3" name="Shape 213"/>
          <p:cNvSpPr/>
          <p:nvPr/>
        </p:nvSpPr>
        <p:spPr>
          <a:xfrm>
            <a:off y="4395752" x="2278131"/>
            <a:ext cy="218699" cx="4764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4" name="Shape 214"/>
          <p:cNvSpPr/>
          <p:nvPr/>
        </p:nvSpPr>
        <p:spPr>
          <a:xfrm>
            <a:off y="2913327" x="1881158"/>
            <a:ext cy="211800" cx="4071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5" name="Shape 215"/>
          <p:cNvSpPr/>
          <p:nvPr/>
        </p:nvSpPr>
        <p:spPr>
          <a:xfrm>
            <a:off y="3406099" x="2100901"/>
            <a:ext cy="211800" cx="4637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buNone/>
            </a:pPr>
            <a:r>
              <a:rPr sz="900" lang="en">
                <a:solidFill>
                  <a:srgbClr val="990000"/>
                </a:solidFill>
              </a:rPr>
              <a:t>OOO</a:t>
            </a:r>
          </a:p>
        </p:txBody>
      </p:sp>
      <p:sp>
        <p:nvSpPr>
          <p:cNvPr id="216" name="Shape 216"/>
          <p:cNvSpPr/>
          <p:nvPr/>
        </p:nvSpPr>
        <p:spPr>
          <a:xfrm>
            <a:off y="4133751" x="2089452"/>
            <a:ext cy="211800" cx="4637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rtl="0" lvl="0">
              <a:buNone/>
            </a:pPr>
            <a:r>
              <a:rPr sz="900" lang="en">
                <a:solidFill>
                  <a:srgbClr val="990000"/>
                </a:solidFill>
              </a:rPr>
              <a:t>OOO</a:t>
            </a:r>
          </a:p>
        </p:txBody>
      </p:sp>
      <p:sp>
        <p:nvSpPr>
          <p:cNvPr id="217" name="Shape 217"/>
          <p:cNvSpPr/>
          <p:nvPr/>
        </p:nvSpPr>
        <p:spPr>
          <a:xfrm>
            <a:off y="4872853" x="2100901"/>
            <a:ext cy="211800" cx="4637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rtl="0" lvl="0">
              <a:buNone/>
            </a:pPr>
            <a:r>
              <a:rPr sz="900" lang="en">
                <a:solidFill>
                  <a:srgbClr val="990000"/>
                </a:solidFill>
              </a:rPr>
              <a:t>OOO</a:t>
            </a:r>
          </a:p>
        </p:txBody>
      </p:sp>
      <p:sp>
        <p:nvSpPr>
          <p:cNvPr id="218" name="Shape 218"/>
          <p:cNvSpPr/>
          <p:nvPr/>
        </p:nvSpPr>
        <p:spPr>
          <a:xfrm>
            <a:off y="4394475" x="3910782"/>
            <a:ext cy="184500" cx="4764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19" name="Shape 219"/>
          <p:cNvSpPr/>
          <p:nvPr/>
        </p:nvSpPr>
        <p:spPr>
          <a:xfrm>
            <a:off y="5145657" x="3910782"/>
            <a:ext cy="184500" cx="4764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3" name="Shape 2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4" name="Shape 22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/>
        </p:txBody>
      </p:sp>
      <p:sp>
        <p:nvSpPr>
          <p:cNvPr id="225" name="Shape 225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26" name="Shape 226"/>
          <p:cNvSpPr/>
          <p:nvPr/>
        </p:nvSpPr>
        <p:spPr>
          <a:xfrm>
            <a:off y="1577301" x="457200"/>
            <a:ext cy="4968625" cx="82155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27" name="Shape 227"/>
          <p:cNvSpPr/>
          <p:nvPr/>
        </p:nvSpPr>
        <p:spPr>
          <a:xfrm>
            <a:off y="1711925" x="1209625"/>
            <a:ext cy="92399" cx="194700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1" name="Shape 23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2" name="Shape 23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잘못된 이미지의 사용</a:t>
            </a:r>
          </a:p>
        </p:txBody>
      </p:sp>
      <p:sp>
        <p:nvSpPr>
          <p:cNvPr id="233" name="Shape 233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텍스트 정보는 텍스트를 사용</a:t>
            </a:r>
          </a:p>
          <a:p>
            <a:r>
              <a:t/>
            </a:r>
          </a:p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이미지의 파일명과 대체 텍스트(alt text)를 적절히 활용하여 이미지에 대한 설명을 첨가</a:t>
            </a:r>
          </a:p>
        </p:txBody>
      </p:sp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7" name="Shape 2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8" name="Shape 23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images</a:t>
            </a:r>
          </a:p>
        </p:txBody>
      </p:sp>
      <p:sp>
        <p:nvSpPr>
          <p:cNvPr id="239" name="Shape 239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40" name="Shape 240"/>
          <p:cNvSpPr/>
          <p:nvPr/>
        </p:nvSpPr>
        <p:spPr>
          <a:xfrm>
            <a:off y="357052" x="247005"/>
            <a:ext cy="6210847" cx="876156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41" name="Shape 241"/>
          <p:cNvSpPr/>
          <p:nvPr/>
        </p:nvSpPr>
        <p:spPr>
          <a:xfrm>
            <a:off y="1302254" x="2239325"/>
            <a:ext cy="5296499" cx="5946300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42" name="Shape 242"/>
          <p:cNvSpPr/>
          <p:nvPr/>
        </p:nvSpPr>
        <p:spPr>
          <a:xfrm>
            <a:off y="300844" x="2910000"/>
            <a:ext cy="457500" cx="2020500"/>
          </a:xfrm>
          <a:prstGeom prst="rect">
            <a:avLst/>
          </a:prstGeom>
          <a:solidFill>
            <a:srgbClr val="FFD966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>
              <a:buNone/>
            </a:pPr>
            <a:r>
              <a:rPr sz="2400" lang="en"/>
              <a:t>img_intro.gif</a:t>
            </a:r>
          </a:p>
        </p:txBody>
      </p:sp>
      <p:cxnSp>
        <p:nvCxnSpPr>
          <p:cNvPr id="243" name="Shape 243"/>
          <p:cNvCxnSpPr/>
          <p:nvPr/>
        </p:nvCxnSpPr>
        <p:spPr>
          <a:xfrm>
            <a:off y="750575" x="3917400"/>
            <a:ext cy="534600" cx="10200"/>
          </a:xfrm>
          <a:prstGeom prst="straightConnector1">
            <a:avLst/>
          </a:prstGeom>
          <a:noFill/>
          <a:ln w="28575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7" name="Shape 24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8" name="Shape 24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images</a:t>
            </a:r>
          </a:p>
        </p:txBody>
      </p:sp>
      <p:sp>
        <p:nvSpPr>
          <p:cNvPr id="249" name="Shape 249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50" name="Shape 250"/>
          <p:cNvSpPr/>
          <p:nvPr/>
        </p:nvSpPr>
        <p:spPr>
          <a:xfrm>
            <a:off y="357052" x="247005"/>
            <a:ext cy="6210847" cx="876156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51" name="Shape 251"/>
          <p:cNvSpPr/>
          <p:nvPr/>
        </p:nvSpPr>
        <p:spPr>
          <a:xfrm>
            <a:off y="1302254" x="2239325"/>
            <a:ext cy="5296499" cx="5946300"/>
          </a:xfrm>
          <a:prstGeom prst="rect">
            <a:avLst/>
          </a:prstGeom>
          <a:noFill/>
          <a:ln w="28575" cap="flat">
            <a:solidFill>
              <a:srgbClr val="FF0000"/>
            </a:solidFill>
            <a:prstDash val="dash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52" name="Shape 252"/>
          <p:cNvSpPr/>
          <p:nvPr/>
        </p:nvSpPr>
        <p:spPr>
          <a:xfrm>
            <a:off y="199508" x="74740"/>
            <a:ext cy="6546900" cx="9061200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53" name="Shape 253"/>
          <p:cNvSpPr/>
          <p:nvPr/>
        </p:nvSpPr>
        <p:spPr>
          <a:xfrm>
            <a:off y="2137713" x="728551"/>
            <a:ext cy="1033500" cx="8302499"/>
          </a:xfrm>
          <a:prstGeom prst="wedgeRectCallout">
            <a:avLst>
              <a:gd fmla="val -2372" name="adj1"/>
              <a:gd fmla="val 122531" name="adj2"/>
            </a:avLst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buNone/>
            </a:pPr>
            <a:r>
              <a:rPr sz="3000" lang="en">
                <a:solidFill>
                  <a:srgbClr val="674EA7"/>
                </a:solidFill>
                <a:latin typeface="Consolas"/>
                <a:ea typeface="Consolas"/>
                <a:cs typeface="Consolas"/>
                <a:sym typeface="Consolas"/>
              </a:rPr>
              <a:t>&lt;img</a:t>
            </a:r>
            <a:r>
              <a:rPr sz="3000" lang="en">
                <a:latin typeface="Consolas"/>
                <a:ea typeface="Consolas"/>
                <a:cs typeface="Consolas"/>
                <a:sym typeface="Consolas"/>
              </a:rPr>
              <a:t> </a:t>
            </a:r>
            <a:r>
              <a:rPr sz="3000" lang="en">
                <a:solidFill>
                  <a:srgbClr val="A61C00"/>
                </a:solidFill>
                <a:latin typeface="Consolas"/>
                <a:ea typeface="Consolas"/>
                <a:cs typeface="Consolas"/>
                <a:sym typeface="Consolas"/>
              </a:rPr>
              <a:t>src=</a:t>
            </a:r>
            <a:r>
              <a:rPr sz="3000" lang="en">
                <a:latin typeface="Consolas"/>
                <a:ea typeface="Consolas"/>
                <a:cs typeface="Consolas"/>
                <a:sym typeface="Consolas"/>
              </a:rPr>
              <a:t>"</a:t>
            </a:r>
            <a:r>
              <a:rPr sz="3000" lang="en">
                <a:solidFill>
                  <a:srgbClr val="0000FF"/>
                </a:solidFill>
                <a:latin typeface="Consolas"/>
                <a:ea typeface="Consolas"/>
                <a:cs typeface="Consolas"/>
                <a:sym typeface="Consolas"/>
              </a:rPr>
              <a:t>...</a:t>
            </a:r>
            <a:r>
              <a:rPr u="sng" sz="3000" lang="en">
                <a:solidFill>
                  <a:srgbClr val="0000FF"/>
                </a:solidFill>
                <a:latin typeface="Consolas"/>
                <a:ea typeface="Consolas"/>
                <a:cs typeface="Consolas"/>
                <a:sym typeface="Consolas"/>
                <a:hlinkClick r:id="rId4"/>
              </a:rPr>
              <a:t>/img_intro.gif</a:t>
            </a:r>
            <a:r>
              <a:rPr sz="3000" lang="en">
                <a:latin typeface="Consolas"/>
                <a:ea typeface="Consolas"/>
                <a:cs typeface="Consolas"/>
                <a:sym typeface="Consolas"/>
              </a:rPr>
              <a:t>" </a:t>
            </a:r>
            <a:r>
              <a:rPr sz="3000" lang="en">
                <a:latin typeface="Consolas"/>
                <a:ea typeface="Consolas"/>
                <a:cs typeface="Consolas"/>
                <a:sym typeface="Consolas"/>
              </a:rPr>
              <a:t>alt=""</a:t>
            </a:r>
            <a:r>
              <a:rPr sz="3000" lang="en">
                <a:latin typeface="Consolas"/>
                <a:ea typeface="Consolas"/>
                <a:cs typeface="Consolas"/>
                <a:sym typeface="Consolas"/>
              </a:rPr>
              <a:t> </a:t>
            </a:r>
            <a:r>
              <a:rPr sz="3000" lang="en">
                <a:solidFill>
                  <a:srgbClr val="674EA7"/>
                </a:solidFill>
                <a:latin typeface="Consolas"/>
                <a:ea typeface="Consolas"/>
                <a:cs typeface="Consolas"/>
                <a:sym typeface="Consolas"/>
              </a:rPr>
              <a:t>/&gt;</a:t>
            </a:r>
          </a:p>
        </p:txBody>
      </p:sp>
      <p:sp>
        <p:nvSpPr>
          <p:cNvPr id="254" name="Shape 254"/>
          <p:cNvSpPr/>
          <p:nvPr/>
        </p:nvSpPr>
        <p:spPr>
          <a:xfrm>
            <a:off y="1600200" x="743372"/>
            <a:ext cy="457500" cx="2796899"/>
          </a:xfrm>
          <a:prstGeom prst="rect">
            <a:avLst/>
          </a:prstGeom>
          <a:solidFill>
            <a:srgbClr val="FFD966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buNone/>
            </a:pPr>
            <a:r>
              <a:rPr sz="2400" lang="en"/>
              <a:t>대체 텍스트의 부재</a:t>
            </a:r>
          </a:p>
        </p:txBody>
      </p:sp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8" name="Shape 2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9" name="Shape 25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images</a:t>
            </a:r>
          </a:p>
        </p:txBody>
      </p:sp>
      <p:sp>
        <p:nvSpPr>
          <p:cNvPr id="260" name="Shape 260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61" name="Shape 261"/>
          <p:cNvSpPr/>
          <p:nvPr/>
        </p:nvSpPr>
        <p:spPr>
          <a:xfrm>
            <a:off y="492208" x="-9925"/>
            <a:ext cy="6166884" cx="91440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62" name="Shape 262"/>
          <p:cNvSpPr/>
          <p:nvPr/>
        </p:nvSpPr>
        <p:spPr>
          <a:xfrm>
            <a:off y="3049804" x="1855989"/>
            <a:ext cy="581100" cx="3485999"/>
          </a:xfrm>
          <a:prstGeom prst="rect">
            <a:avLst/>
          </a:prstGeom>
          <a:solidFill>
            <a:srgbClr val="FFE599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>
              <a:buNone/>
            </a:pPr>
            <a:r>
              <a:rPr sz="2400" lang="en"/>
              <a:t>적절한 텍스트의 활용</a:t>
            </a:r>
          </a:p>
        </p:txBody>
      </p:sp>
      <p:cxnSp>
        <p:nvCxnSpPr>
          <p:cNvPr id="263" name="Shape 263"/>
          <p:cNvCxnSpPr/>
          <p:nvPr/>
        </p:nvCxnSpPr>
        <p:spPr>
          <a:xfrm>
            <a:off y="3646175" x="3917400"/>
            <a:ext cy="534600" cx="10200"/>
          </a:xfrm>
          <a:prstGeom prst="straightConnector1">
            <a:avLst/>
          </a:prstGeom>
          <a:noFill/>
          <a:ln w="28575" cap="flat">
            <a:solidFill>
              <a:srgbClr val="FF0000"/>
            </a:solidFill>
            <a:prstDash val="solid"/>
            <a:round/>
            <a:headEnd w="lg" len="lg" type="none"/>
            <a:tailEnd w="lg" len="lg" type="triangle"/>
          </a:ln>
        </p:spPr>
      </p:cxnSp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7" name="Shape 2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8" name="Shape 26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images</a:t>
            </a:r>
          </a:p>
        </p:txBody>
      </p:sp>
      <p:sp>
        <p:nvSpPr>
          <p:cNvPr id="269" name="Shape 269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270" name="Shape 270"/>
          <p:cNvSpPr/>
          <p:nvPr/>
        </p:nvSpPr>
        <p:spPr>
          <a:xfrm>
            <a:off y="492208" x="-9925"/>
            <a:ext cy="6166884" cx="91440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71" name="Shape 271"/>
          <p:cNvSpPr/>
          <p:nvPr/>
        </p:nvSpPr>
        <p:spPr>
          <a:xfrm>
            <a:off y="393409" x="-70282"/>
            <a:ext cy="6276899" cx="9206399"/>
          </a:xfrm>
          <a:prstGeom prst="rect">
            <a:avLst/>
          </a:prstGeom>
          <a:solidFill>
            <a:srgbClr val="FFFFFF">
              <a:alpha val="87690"/>
            </a:srgbClr>
          </a:solidFill>
          <a:ln>
            <a:noFill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72" name="Shape 272"/>
          <p:cNvSpPr/>
          <p:nvPr/>
        </p:nvSpPr>
        <p:spPr>
          <a:xfrm>
            <a:off y="2395691" x="215925"/>
            <a:ext cy="2339099" cx="8734800"/>
          </a:xfrm>
          <a:prstGeom prst="wedgeRectCallout">
            <a:avLst>
              <a:gd fmla="val 1139" name="adj1"/>
              <a:gd fmla="val 83317" name="adj2"/>
            </a:avLst>
          </a:prstGeom>
          <a:solidFill>
            <a:srgbClr val="FFFFFF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>
              <a:buNone/>
            </a:pP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&lt;img </a:t>
            </a: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src</a:t>
            </a: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="</a:t>
            </a:r>
            <a:r>
              <a:rPr sz="2400" lang="en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...</a:t>
            </a:r>
            <a:r>
              <a:rPr u="sng" sz="2400" lang="en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  <a:hlinkClick r:id="rId4"/>
              </a:rPr>
              <a:t>/intro_img2.gif</a:t>
            </a: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" </a:t>
            </a: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alt</a:t>
            </a: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="</a:t>
            </a:r>
            <a:r>
              <a:rPr sz="2400" lang="en">
                <a:latin typeface="Verdana"/>
                <a:ea typeface="Verdana"/>
                <a:cs typeface="Verdana"/>
                <a:sym typeface="Verdana"/>
              </a:rPr>
              <a:t>한국공항공사는 전국 14개의 지방공항을 통합 관리하는 공기업으로 각 공항을 효율적으로 건설, 관리, 운영하도록 함으로써 항공 수송을 원활하게 하고 윤리경영,사회공헌,창의혁신을 통해 국가 경제의 발전과 국민 복지의 증진에 기여한다는 내용의 이미지</a:t>
            </a: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"</a:t>
            </a:r>
            <a:r>
              <a:rPr sz="2400" lang="en">
                <a:solidFill>
                  <a:srgbClr val="881280"/>
                </a:solidFill>
                <a:latin typeface="Verdana"/>
                <a:ea typeface="Verdana"/>
                <a:cs typeface="Verdana"/>
                <a:sym typeface="Verdana"/>
              </a:rPr>
              <a:t> /&gt;</a:t>
            </a:r>
          </a:p>
        </p:txBody>
      </p:sp>
      <p:sp>
        <p:nvSpPr>
          <p:cNvPr id="273" name="Shape 273"/>
          <p:cNvSpPr/>
          <p:nvPr/>
        </p:nvSpPr>
        <p:spPr>
          <a:xfrm>
            <a:off y="1828800" x="209972"/>
            <a:ext cy="457500" cx="2796899"/>
          </a:xfrm>
          <a:prstGeom prst="rect">
            <a:avLst/>
          </a:prstGeom>
          <a:solidFill>
            <a:srgbClr val="FFD966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buNone/>
            </a:pPr>
            <a:r>
              <a:rPr sz="2400" lang="en"/>
              <a:t>적절한 대체 텍스트</a:t>
            </a:r>
          </a:p>
        </p:txBody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7" name="Shape 27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78" name="Shape 278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buNone/>
            </a:pPr>
            <a:r>
              <a:rPr lang="en"/>
              <a:t>URL 접근성</a:t>
            </a:r>
          </a:p>
        </p:txBody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2" name="Shape 2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3" name="Shape 28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URL 접근성</a:t>
            </a:r>
          </a:p>
        </p:txBody>
      </p:sp>
      <p:sp>
        <p:nvSpPr>
          <p:cNvPr id="284" name="Shape 284"/>
          <p:cNvSpPr txBox="1"/>
          <p:nvPr/>
        </p:nvSpPr>
        <p:spPr>
          <a:xfrm>
            <a:off y="1827555" x="799575"/>
            <a:ext cy="4149899" cx="77642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buClr>
                <a:srgbClr val="000000"/>
              </a:buClr>
              <a:buSzPct val="166666"/>
              <a:buFont typeface="Arial"/>
              <a:buChar char="•"/>
            </a:pPr>
            <a:r>
              <a:rPr sz="3000" lang="en"/>
              <a:t>웹페이지를 URL만으로 접근할 수 있어야 함</a:t>
            </a:r>
          </a:p>
          <a:p>
            <a:r>
              <a:t/>
            </a:r>
          </a:p>
          <a:p>
            <a:pPr rtl="0" lvl="0" indent="-419100" marL="457200">
              <a:buClr>
                <a:srgbClr val="000000"/>
              </a:buClr>
              <a:buSzPct val="166666"/>
              <a:buFont typeface="Arial"/>
              <a:buChar char="•"/>
            </a:pPr>
            <a:r>
              <a:rPr sz="3000" lang="en"/>
              <a:t>다른 웹페이지에서 링크를 할 수 있음</a:t>
            </a:r>
          </a:p>
          <a:p>
            <a:pPr rtl="0" lvl="0" indent="-419100" marL="457200">
              <a:buClr>
                <a:srgbClr val="000000"/>
              </a:buClr>
              <a:buSzPct val="166666"/>
              <a:buFont typeface="Arial"/>
              <a:buChar char="•"/>
            </a:pPr>
            <a:r>
              <a:rPr sz="3000" lang="en"/>
              <a:t>모든 웹검색 서비스는 URL로 링크할 수 있는 콘텐츠만을 검색 결과로 제공  </a:t>
            </a:r>
          </a:p>
          <a:p>
            <a:r>
              <a:t/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8" name="Shape 28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9" name="Shape 28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URL 접근성</a:t>
            </a:r>
          </a:p>
        </p:txBody>
      </p:sp>
      <p:sp>
        <p:nvSpPr>
          <p:cNvPr id="290" name="Shape 290"/>
          <p:cNvSpPr/>
          <p:nvPr/>
        </p:nvSpPr>
        <p:spPr>
          <a:xfrm>
            <a:off y="1549521" x="564287"/>
            <a:ext cy="5016735" cx="65717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291" name="Shape 291"/>
          <p:cNvSpPr txBox="1"/>
          <p:nvPr/>
        </p:nvSpPr>
        <p:spPr>
          <a:xfrm>
            <a:off y="6218399" x="3923428"/>
            <a:ext cy="463799" cx="5119500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 indent="-317500" marL="457200"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/>
              <a:t>'도움말'에 대한 사전 정의 페이지</a:t>
            </a:r>
          </a:p>
        </p:txBody>
      </p:sp>
      <p:sp>
        <p:nvSpPr>
          <p:cNvPr id="292" name="Shape 292"/>
          <p:cNvSpPr/>
          <p:nvPr/>
        </p:nvSpPr>
        <p:spPr>
          <a:xfrm>
            <a:off y="1675765" x="1457190"/>
            <a:ext cy="121500" cx="922799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93" name="Shape 293"/>
          <p:cNvSpPr/>
          <p:nvPr/>
        </p:nvSpPr>
        <p:spPr>
          <a:xfrm>
            <a:off y="1928684" x="1856453"/>
            <a:ext cy="127500" cx="10260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94" name="Shape 294"/>
          <p:cNvSpPr/>
          <p:nvPr/>
        </p:nvSpPr>
        <p:spPr>
          <a:xfrm>
            <a:off y="2282975" x="4760225"/>
            <a:ext cy="473700" cx="916799"/>
          </a:xfrm>
          <a:prstGeom prst="rect">
            <a:avLst/>
          </a:prstGeom>
          <a:solidFill>
            <a:srgbClr val="CFE2F3"/>
          </a:solidFill>
          <a:ln w="19050" cap="flat">
            <a:solidFill>
              <a:srgbClr val="C9DAF8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295" name="Shape 295"/>
          <p:cNvSpPr/>
          <p:nvPr/>
        </p:nvSpPr>
        <p:spPr>
          <a:xfrm>
            <a:off y="3675254" x="2602305"/>
            <a:ext cy="224399" cx="916799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cxnSp>
        <p:nvCxnSpPr>
          <p:cNvPr id="296" name="Shape 296"/>
          <p:cNvCxnSpPr/>
          <p:nvPr/>
        </p:nvCxnSpPr>
        <p:spPr>
          <a:xfrm rot="10800000" flipH="1">
            <a:off y="667724" x="2477250"/>
            <a:ext cy="1129500" cx="8256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297" name="Shape 297"/>
          <p:cNvCxnSpPr/>
          <p:nvPr/>
        </p:nvCxnSpPr>
        <p:spPr>
          <a:xfrm rot="10800000" flipH="1">
            <a:off y="1627124" x="4189475"/>
            <a:ext cy="473700" cx="44082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298" name="Shape 298"/>
          <p:cNvSpPr/>
          <p:nvPr/>
        </p:nvSpPr>
        <p:spPr>
          <a:xfrm>
            <a:off y="570750" x="3303000"/>
            <a:ext cy="1056600" cx="5403900"/>
          </a:xfrm>
          <a:prstGeom prst="roundRect">
            <a:avLst>
              <a:gd fmla="val 16667" name="adj"/>
            </a:avLst>
          </a:prstGeom>
          <a:solidFill>
            <a:srgbClr val="FFE599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>
              <a:buNone/>
            </a:pPr>
            <a:r>
              <a:rPr sz="3000" lang="en"/>
              <a:t>_____.kr/search/List_dic.jsp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2" name="Shape 30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03" name="Shape 30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URL 접근성</a:t>
            </a:r>
          </a:p>
        </p:txBody>
      </p:sp>
      <p:sp>
        <p:nvSpPr>
          <p:cNvPr id="304" name="Shape 304"/>
          <p:cNvSpPr/>
          <p:nvPr/>
        </p:nvSpPr>
        <p:spPr>
          <a:xfrm>
            <a:off y="1507639" x="557686"/>
            <a:ext cy="5047163" cx="65381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05" name="Shape 305"/>
          <p:cNvSpPr/>
          <p:nvPr/>
        </p:nvSpPr>
        <p:spPr>
          <a:xfrm>
            <a:off y="1644799" x="1457190"/>
            <a:ext cy="121500" cx="922799"/>
          </a:xfrm>
          <a:prstGeom prst="rect">
            <a:avLst/>
          </a:prstGeom>
          <a:solidFill>
            <a:srgbClr val="F3F3F3"/>
          </a:solidFill>
          <a:ln w="19050" cap="flat">
            <a:solidFill>
              <a:srgbClr val="F3F3F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306" name="Shape 306"/>
          <p:cNvSpPr/>
          <p:nvPr/>
        </p:nvSpPr>
        <p:spPr>
          <a:xfrm>
            <a:off y="1897718" x="1856453"/>
            <a:ext cy="127500" cx="1026000"/>
          </a:xfrm>
          <a:prstGeom prst="rect">
            <a:avLst/>
          </a:prstGeom>
          <a:solidFill>
            <a:srgbClr val="FFFFFF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sp>
        <p:nvSpPr>
          <p:cNvPr id="307" name="Shape 307"/>
          <p:cNvSpPr/>
          <p:nvPr/>
        </p:nvSpPr>
        <p:spPr>
          <a:xfrm>
            <a:off y="2252009" x="4760225"/>
            <a:ext cy="473700" cx="916799"/>
          </a:xfrm>
          <a:prstGeom prst="rect">
            <a:avLst/>
          </a:prstGeom>
          <a:solidFill>
            <a:srgbClr val="CFE2F3"/>
          </a:solidFill>
          <a:ln w="19050" cap="flat">
            <a:solidFill>
              <a:srgbClr val="C9DAF8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  <p:cxnSp>
        <p:nvCxnSpPr>
          <p:cNvPr id="308" name="Shape 308"/>
          <p:cNvCxnSpPr/>
          <p:nvPr/>
        </p:nvCxnSpPr>
        <p:spPr>
          <a:xfrm rot="10800000" flipH="1">
            <a:off y="636759" x="2477250"/>
            <a:ext cy="1129500" cx="8256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309" name="Shape 309"/>
          <p:cNvCxnSpPr/>
          <p:nvPr/>
        </p:nvCxnSpPr>
        <p:spPr>
          <a:xfrm rot="10800000" flipH="1">
            <a:off y="1596159" x="4189475"/>
            <a:ext cy="473700" cx="44082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310" name="Shape 310"/>
          <p:cNvSpPr/>
          <p:nvPr/>
        </p:nvSpPr>
        <p:spPr>
          <a:xfrm>
            <a:off y="539784" x="3303000"/>
            <a:ext cy="1056600" cx="5403900"/>
          </a:xfrm>
          <a:prstGeom prst="roundRect">
            <a:avLst>
              <a:gd fmla="val 16667" name="adj"/>
            </a:avLst>
          </a:prstGeom>
          <a:solidFill>
            <a:srgbClr val="FFE599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buNone/>
            </a:pPr>
            <a:r>
              <a:rPr sz="3000" lang="en"/>
              <a:t>_____.kr/search/List_dic.jsp</a:t>
            </a:r>
          </a:p>
        </p:txBody>
      </p:sp>
      <p:sp>
        <p:nvSpPr>
          <p:cNvPr id="311" name="Shape 311"/>
          <p:cNvSpPr txBox="1"/>
          <p:nvPr/>
        </p:nvSpPr>
        <p:spPr>
          <a:xfrm>
            <a:off y="5792239" x="3916448"/>
            <a:ext cy="858900" cx="4894800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rtl="0" lvl="0" indent="-317500" marL="457200">
              <a:buClr>
                <a:srgbClr val="000000"/>
              </a:buClr>
              <a:buSzPct val="97222"/>
              <a:buFont typeface="Arial"/>
              <a:buChar char="•"/>
            </a:pPr>
            <a:r>
              <a:rPr sz="2400" lang="en"/>
              <a:t>"누리집"에 대한 사전 정의 페이지.</a:t>
            </a:r>
          </a:p>
          <a:p>
            <a:pPr rtl="0" lvl="0" indent="457200">
              <a:buNone/>
            </a:pPr>
            <a:r>
              <a:rPr sz="2400" lang="en"/>
              <a:t>URL이 바뀌지 않음.</a:t>
            </a:r>
          </a:p>
        </p:txBody>
      </p:sp>
      <p:sp>
        <p:nvSpPr>
          <p:cNvPr id="312" name="Shape 312"/>
          <p:cNvSpPr/>
          <p:nvPr/>
        </p:nvSpPr>
        <p:spPr>
          <a:xfrm>
            <a:off y="3655160" x="2616664"/>
            <a:ext cy="194400" cx="904499"/>
          </a:xfrm>
          <a:prstGeom prst="rect">
            <a:avLst/>
          </a:prstGeom>
          <a:solidFill>
            <a:schemeClr val="lt1"/>
          </a:solidFill>
          <a:ln w="19050" cap="flat">
            <a:solidFill>
              <a:srgbClr val="FFFFFF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no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6" name="Shape 3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7" name="Shape 317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buNone/>
            </a:pPr>
            <a:r>
              <a:rPr lang="en"/>
              <a:t>URL 표준화(Canonicalization)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1" name="Shape 3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2" name="Shape 32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URL 표준화 관련 사항</a:t>
            </a:r>
          </a:p>
        </p:txBody>
      </p:sp>
      <p:sp>
        <p:nvSpPr>
          <p:cNvPr id="323" name="Shape 323"/>
          <p:cNvSpPr txBox="1"/>
          <p:nvPr>
            <p:ph idx="1" type="body"/>
          </p:nvPr>
        </p:nvSpPr>
        <p:spPr>
          <a:xfrm>
            <a:off y="1600200" x="457200"/>
            <a:ext cy="49820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301 permanent redirect</a:t>
            </a:r>
          </a:p>
          <a:p>
            <a:pPr rtl="0" lvl="1" indent="-381000" marL="914400">
              <a:buClr>
                <a:schemeClr val="dk1"/>
              </a:buClr>
              <a:buSzPct val="133333"/>
              <a:buFont typeface="Courier New"/>
              <a:buChar char="o"/>
            </a:pPr>
            <a:r>
              <a:rPr sz="1800" lang="en"/>
              <a:t>사이트 주소가 바뀐 경우</a:t>
            </a:r>
          </a:p>
          <a:p>
            <a:pPr rtl="0" lvl="1" indent="-381000" marL="914400">
              <a:buClr>
                <a:schemeClr val="dk1"/>
              </a:buClr>
              <a:buSzPct val="133333"/>
              <a:buFont typeface="Courier New"/>
              <a:buChar char="o"/>
            </a:pPr>
            <a:r>
              <a:rPr sz="1800" lang="en"/>
              <a:t>페이지 단위로 주소가 바뀐 경우도 해당</a:t>
            </a:r>
          </a:p>
          <a:p>
            <a:pPr rtl="0" lvl="1" indent="-381000" marL="914400">
              <a:buClr>
                <a:schemeClr val="dk1"/>
              </a:buClr>
              <a:buSzPct val="133333"/>
              <a:buFont typeface="Courier New"/>
              <a:buChar char="o"/>
            </a:pPr>
            <a:r>
              <a:rPr sz="1800" lang="en"/>
              <a:t>동일한 사이트가 여러 버전의 호스트로 제공되는 경우(www과 non-www)</a:t>
            </a:r>
          </a:p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302 temporary redirect</a:t>
            </a:r>
          </a:p>
          <a:p>
            <a:pPr rtl="0" lvl="1" indent="-381000" marL="914400">
              <a:buClr>
                <a:schemeClr val="dk1"/>
              </a:buClr>
              <a:buSzPct val="133333"/>
              <a:buFont typeface="Courier New"/>
              <a:buChar char="o"/>
            </a:pPr>
            <a:r>
              <a:rPr sz="1800" lang="en"/>
              <a:t>임시로 URL이 바뀌는 경우만</a:t>
            </a:r>
          </a:p>
          <a:p>
            <a:pPr rtl="0"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link rel 메타 태그</a:t>
            </a:r>
          </a:p>
          <a:p>
            <a:pPr rtl="0" lvl="1" indent="-381000" marL="914400">
              <a:buClr>
                <a:schemeClr val="dk1"/>
              </a:buClr>
              <a:buSzPct val="133333"/>
              <a:buFont typeface="Courier New"/>
              <a:buChar char="o"/>
            </a:pPr>
            <a:r>
              <a:rPr sz="1800" lang="en"/>
              <a:t>동일한 콘텐츠가 다양한 URL로 표현될 경우</a:t>
            </a:r>
            <a:r>
              <a:rPr sz="1800" lang="en">
                <a:solidFill>
                  <a:srgbClr val="000000"/>
                </a:solidFill>
              </a:rPr>
              <a:t>&lt;link rel="canonical" href="... URL ..."/&gt;</a:t>
            </a:r>
          </a:p>
          <a:p>
            <a:pPr lvl="0" indent="-4191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/>
              <a:t>JavaScript등으로 재전송하는 것은 가급적 지양 </a:t>
            </a:r>
          </a:p>
        </p:txBody>
      </p:sp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7" name="Shape 3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8" name="Shape 32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sz="3000" lang="en"/>
              <a:t>www, non-www에서 302를 사용하는 예</a:t>
            </a:r>
          </a:p>
        </p:txBody>
      </p:sp>
      <p:sp>
        <p:nvSpPr>
          <p:cNvPr id="329" name="Shape 329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$ </a:t>
            </a:r>
            <a:r>
              <a:rPr b="1" sz="2400" lang="en">
                <a:solidFill>
                  <a:srgbClr val="38761D"/>
                </a:solidFill>
              </a:rPr>
              <a:t>wget </a:t>
            </a:r>
            <a:r>
              <a:rPr b="1" sz="2400" lang="en">
                <a:solidFill>
                  <a:srgbClr val="000000"/>
                </a:solidFill>
              </a:rPr>
              <a:t>'ticket0000000.co.kr'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--2013-03-28 16:27:50--  http://ticket0000000.co.kr/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Resolving ticketmonster.co.kr (ticket0000000.co.kr)... 103.xxx.220.132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Connecting to ticket0000000.co.kr (ticket0000000.co.kr)|103.xxx.220.132|:80... connected.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HTTP request sent, awaiting response... </a:t>
            </a:r>
            <a:r>
              <a:rPr b="1" sz="2400" lang="en">
                <a:solidFill>
                  <a:srgbClr val="000000"/>
                </a:solidFill>
              </a:rPr>
              <a:t>302 Found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Location: </a:t>
            </a:r>
            <a:r>
              <a:rPr b="1" sz="2400" lang="en">
                <a:solidFill>
                  <a:srgbClr val="000000"/>
                </a:solidFill>
              </a:rPr>
              <a:t>http://www.ticket0000000.co.kr/</a:t>
            </a:r>
            <a:r>
              <a:rPr b="1" sz="2400" lang="en">
                <a:solidFill>
                  <a:srgbClr val="000000"/>
                </a:solidFill>
              </a:rPr>
              <a:t> [following]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3" name="Shape 3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4" name="Shape 334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sz="3000" lang="en"/>
              <a:t>www, non-www에서 301를 사용하는 좋은 예</a:t>
            </a:r>
          </a:p>
        </p:txBody>
      </p:sp>
      <p:sp>
        <p:nvSpPr>
          <p:cNvPr id="335" name="Shape 335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$ </a:t>
            </a:r>
            <a:r>
              <a:rPr b="1" sz="2400" lang="en">
                <a:solidFill>
                  <a:srgbClr val="274E13"/>
                </a:solidFill>
              </a:rPr>
              <a:t>wget</a:t>
            </a:r>
            <a:r>
              <a:rPr b="1" sz="2400" lang="en">
                <a:solidFill>
                  <a:srgbClr val="000000"/>
                </a:solidFill>
              </a:rPr>
              <a:t> </a:t>
            </a:r>
            <a:r>
              <a:rPr b="1" sz="2400" lang="en">
                <a:solidFill>
                  <a:srgbClr val="000000"/>
                </a:solidFill>
              </a:rPr>
              <a:t>'wisecns.co.kr'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--2013-04-01 05:26:43--  http://wisecns.co.kr/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Resolving wisecns.co.kr (wisecns.co.kr)... 125.xxx.204.4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Connecting to wisecns.co.kr (wisecns.co.kr)|125.xxx.204.4|:80... connected.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HTTP request sent, awaiting response... </a:t>
            </a:r>
            <a:r>
              <a:rPr b="1" sz="2400" lang="en">
                <a:solidFill>
                  <a:srgbClr val="000000"/>
                </a:solidFill>
              </a:rPr>
              <a:t>301 Moved Permanently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b="1" sz="2400" lang="en">
                <a:solidFill>
                  <a:srgbClr val="000000"/>
                </a:solidFill>
              </a:rPr>
              <a:t>Location: </a:t>
            </a:r>
            <a:r>
              <a:rPr b="1" sz="2400" lang="en">
                <a:solidFill>
                  <a:srgbClr val="000000"/>
                </a:solidFill>
              </a:rPr>
              <a:t>http://www.wisecns.co.kr/</a:t>
            </a:r>
            <a:r>
              <a:rPr b="1" sz="2400" lang="en">
                <a:solidFill>
                  <a:srgbClr val="000000"/>
                </a:solidFill>
              </a:rPr>
              <a:t> [following]</a:t>
            </a:r>
          </a:p>
        </p:txBody>
      </p:sp>
    </p:spTree>
  </p:cSld>
  <p:clrMapOvr>
    <a:masterClrMapping/>
  </p:clrMapOvr>
  <p:transition spd="slow">
    <p:cut/>
  </p:transition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9" name="Shape 3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0" name="Shape 34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표준화된(</a:t>
            </a:r>
            <a:r>
              <a:rPr lang="en">
                <a:solidFill>
                  <a:srgbClr val="000000"/>
                </a:solidFill>
              </a:rPr>
              <a:t>Canonical) URL</a:t>
            </a:r>
            <a:r>
              <a:rPr lang="en"/>
              <a:t> 관리</a:t>
            </a:r>
          </a:p>
        </p:txBody>
      </p:sp>
      <p:sp>
        <p:nvSpPr>
          <p:cNvPr id="341" name="Shape 341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sz="1100" lang="en">
                <a:solidFill>
                  <a:srgbClr val="222222"/>
                </a:solidFill>
              </a:rPr>
              <a:t>
</a:t>
            </a:r>
            <a:r>
              <a:rPr sz="2400" lang="en">
                <a:solidFill>
                  <a:srgbClr val="222222"/>
                </a:solidFill>
              </a:rPr>
              <a:t>http://example.com/product.php?item=fish</a:t>
            </a:r>
          </a:p>
          <a:p>
            <a:pPr rtl="0" lvl="0">
              <a:buNone/>
            </a:pPr>
            <a:r>
              <a:rPr sz="2400" lang="en">
                <a:solidFill>
                  <a:srgbClr val="222222"/>
                </a:solidFill>
              </a:rPr>
              <a:t>http://example.com/product.php?item=fish&amp;trackid=123</a:t>
            </a:r>
          </a:p>
          <a:p>
            <a:pPr rtl="0" lvl="0">
              <a:buNone/>
            </a:pPr>
            <a:r>
              <a:rPr sz="2400" lang="en">
                <a:solidFill>
                  <a:srgbClr val="222222"/>
                </a:solidFill>
              </a:rPr>
              <a:t>http://example.com/product.php?item=fish&amp;trackid=123&amp;sessionid=5678</a:t>
            </a:r>
          </a:p>
          <a:p>
            <a:r>
              <a:t/>
            </a:r>
          </a:p>
          <a:p>
            <a:pPr rtl="0" lvl="0">
              <a:buNone/>
            </a:pPr>
            <a:r>
              <a:rPr sz="2400" lang="en">
                <a:solidFill>
                  <a:srgbClr val="222222"/>
                </a:solidFill>
              </a:rPr>
              <a:t>* 각 중복되는 페이지에 다음의 항목을 추가</a:t>
            </a:r>
          </a:p>
          <a:p>
            <a:r>
              <a:t/>
            </a:r>
          </a:p>
        </p:txBody>
      </p:sp>
      <p:sp>
        <p:nvSpPr>
          <p:cNvPr id="342" name="Shape 342"/>
          <p:cNvSpPr/>
          <p:nvPr/>
        </p:nvSpPr>
        <p:spPr>
          <a:xfrm>
            <a:off y="5410140" x="533400"/>
            <a:ext cy="590360" cx="834253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6" name="Shape 34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7" name="Shape 347"/>
          <p:cNvSpPr txBox="1"/>
          <p:nvPr>
            <p:ph type="title"/>
          </p:nvPr>
        </p:nvSpPr>
        <p:spPr>
          <a:xfrm>
            <a:off y="2857500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>
              <a:buNone/>
            </a:pPr>
            <a:r>
              <a:rPr lang="en"/>
              <a:t> 새로운 페이지를 추가하는 방법</a:t>
            </a:r>
          </a:p>
        </p:txBody>
      </p:sp>
    </p:spTree>
  </p:cSld>
  <p:clrMapOvr>
    <a:masterClrMapping/>
  </p:clrMapOvr>
  <p:transition spd="slow">
    <p:cut/>
  </p:transition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1" name="Shape 3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52" name="Shape 35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Sitemap</a:t>
            </a:r>
          </a:p>
        </p:txBody>
      </p:sp>
      <p:sp>
        <p:nvSpPr>
          <p:cNvPr id="353" name="Shape 353"/>
          <p:cNvSpPr/>
          <p:nvPr/>
        </p:nvSpPr>
        <p:spPr>
          <a:xfrm>
            <a:off y="1924050" x="390525"/>
            <a:ext cy="3009900" cx="83629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54" name="Shape 354"/>
          <p:cNvSpPr txBox="1"/>
          <p:nvPr/>
        </p:nvSpPr>
        <p:spPr>
          <a:xfrm>
            <a:off y="5430946" x="459900"/>
            <a:ext cy="1088699" cx="82376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algn="ctr" rtl="0" lvl="0">
              <a:buNone/>
            </a:pPr>
            <a:r>
              <a:rPr sz="3000" lang="en">
                <a:solidFill>
                  <a:srgbClr val="38761D"/>
                </a:solidFill>
              </a:rPr>
              <a:t>더 자세한 것을 원하시면 sitemaps.org</a:t>
            </a:r>
          </a:p>
        </p:txBody>
      </p:sp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8" name="Shape 35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59" name="Shape 35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/>
              <a:t>Sitemap - Google Video Sitemap</a:t>
            </a:r>
          </a:p>
        </p:txBody>
      </p:sp>
      <p:sp>
        <p:nvSpPr>
          <p:cNvPr id="360" name="Shape 360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>
              <a:buNone/>
            </a:pPr>
            <a:r>
              <a:rPr lang="en"/>
              <a:t>
</a:t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r>
              <a:t/>
            </a:r>
          </a:p>
          <a:p>
            <a:pPr algn="ctr">
              <a:buNone/>
            </a:pPr>
            <a:r>
              <a:rPr b="1" sz="3600" lang="en">
                <a:solidFill>
                  <a:srgbClr val="000000"/>
                </a:solidFill>
              </a:rPr>
              <a:t>http://goo.gl/qgGhe</a:t>
            </a:r>
          </a:p>
        </p:txBody>
      </p:sp>
      <p:sp>
        <p:nvSpPr>
          <p:cNvPr id="361" name="Shape 361"/>
          <p:cNvSpPr/>
          <p:nvPr/>
        </p:nvSpPr>
        <p:spPr>
          <a:xfrm>
            <a:off y="1600200" x="0"/>
            <a:ext cy="3055352" cx="914399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5" name="Shape 3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6" name="Shape 36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새로운 페이지를 업데이트하는 쉬운 방법</a:t>
            </a:r>
          </a:p>
        </p:txBody>
      </p:sp>
      <p:sp>
        <p:nvSpPr>
          <p:cNvPr id="367" name="Shape 367"/>
          <p:cNvSpPr txBox="1"/>
          <p:nvPr>
            <p:ph idx="1" type="body"/>
          </p:nvPr>
        </p:nvSpPr>
        <p:spPr>
          <a:xfrm>
            <a:off y="1600200" x="457200"/>
            <a:ext cy="49677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/>
        </p:txBody>
      </p:sp>
      <p:sp>
        <p:nvSpPr>
          <p:cNvPr id="368" name="Shape 368"/>
          <p:cNvSpPr/>
          <p:nvPr/>
        </p:nvSpPr>
        <p:spPr>
          <a:xfrm>
            <a:off y="1605830" x="1807766"/>
            <a:ext cy="4885390" cx="52314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2" name="Shape 3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3" name="Shape 37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buNone/>
            </a:pPr>
            <a:r>
              <a:rPr lang="en"/>
              <a:t>더 더 원하시면... schema.org</a:t>
            </a:r>
          </a:p>
        </p:txBody>
      </p:sp>
      <p:sp>
        <p:nvSpPr>
          <p:cNvPr id="374" name="Shape 374"/>
          <p:cNvSpPr/>
          <p:nvPr/>
        </p:nvSpPr>
        <p:spPr>
          <a:xfrm>
            <a:off y="2228850" x="38100"/>
            <a:ext cy="2400300" cx="9067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75" name="Shape 375"/>
          <p:cNvSpPr txBox="1"/>
          <p:nvPr/>
        </p:nvSpPr>
        <p:spPr>
          <a:xfrm>
            <a:off y="5430946" x="459900"/>
            <a:ext cy="1088699" cx="82376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noAutofit/>
          </a:bodyPr>
          <a:lstStyle/>
          <a:p>
            <a:pPr algn="ctr">
              <a:buNone/>
            </a:pPr>
            <a:r>
              <a:rPr sz="3000" lang="en">
                <a:solidFill>
                  <a:srgbClr val="38761D"/>
                </a:solidFill>
              </a:rPr>
              <a:t>더 자세한 것을 원하시면 schema.org</a:t>
            </a:r>
          </a:p>
        </p:txBody>
      </p:sp>
    </p:spTree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9" name="Shape 3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0" name="Shape 38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buNone/>
            </a:pPr>
            <a:r>
              <a:rPr lang="en">
                <a:solidFill>
                  <a:srgbClr val="000000"/>
                </a:solidFill>
              </a:rPr>
              <a:t>도움이 필요하세요?</a:t>
            </a:r>
          </a:p>
        </p:txBody>
      </p:sp>
      <p:sp>
        <p:nvSpPr>
          <p:cNvPr id="381" name="Shape 381"/>
          <p:cNvSpPr txBox="1"/>
          <p:nvPr>
            <p:ph idx="1" type="body"/>
          </p:nvPr>
        </p:nvSpPr>
        <p:spPr>
          <a:xfrm>
            <a:off y="1600200" x="538377"/>
            <a:ext cy="4967700" cx="81482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sz="1400" lang="en">
                <a:solidFill>
                  <a:srgbClr val="000000"/>
                </a:solidFill>
              </a:rPr>
              <a:t>
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</a:rPr>
              <a:t>구글 웹마스터 도움말 포럼</a:t>
            </a:r>
          </a:p>
          <a:p>
            <a:pPr rtl="0" lvl="0" indent="0" marL="0">
              <a:lnSpc>
                <a:spcPct val="115000"/>
              </a:lnSpc>
              <a:spcBef>
                <a:spcPts val="0"/>
              </a:spcBef>
              <a:buNone/>
            </a:pPr>
            <a:r>
              <a:rPr sz="1800" lang="en">
                <a:solidFill>
                  <a:srgbClr val="000000"/>
                </a:solidFill>
              </a:rPr>
              <a:t>http://productforums.google.com/forum/#!forum/</a:t>
            </a:r>
            <a:r>
              <a:rPr b="1" sz="1800" lang="en">
                <a:solidFill>
                  <a:srgbClr val="000000"/>
                </a:solidFill>
              </a:rPr>
              <a:t>webmaster-ko</a:t>
            </a:r>
          </a:p>
          <a:p>
            <a:r>
              <a:t/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